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2" r:id="rId3"/>
    <p:sldId id="314" r:id="rId4"/>
    <p:sldId id="304" r:id="rId5"/>
    <p:sldId id="282" r:id="rId6"/>
    <p:sldId id="283" r:id="rId7"/>
    <p:sldId id="312" r:id="rId8"/>
    <p:sldId id="307" r:id="rId9"/>
    <p:sldId id="305" r:id="rId10"/>
    <p:sldId id="306" r:id="rId11"/>
    <p:sldId id="311" r:id="rId12"/>
    <p:sldId id="297" r:id="rId13"/>
    <p:sldId id="298" r:id="rId14"/>
    <p:sldId id="300" r:id="rId15"/>
    <p:sldId id="294" r:id="rId16"/>
    <p:sldId id="296" r:id="rId17"/>
    <p:sldId id="293" r:id="rId18"/>
    <p:sldId id="295" r:id="rId19"/>
    <p:sldId id="313" r:id="rId20"/>
    <p:sldId id="301" r:id="rId21"/>
    <p:sldId id="309" r:id="rId22"/>
    <p:sldId id="308" r:id="rId23"/>
    <p:sldId id="303" r:id="rId24"/>
    <p:sldId id="285" r:id="rId25"/>
    <p:sldId id="286" r:id="rId26"/>
    <p:sldId id="287" r:id="rId27"/>
    <p:sldId id="288" r:id="rId28"/>
    <p:sldId id="289" r:id="rId29"/>
    <p:sldId id="290" r:id="rId30"/>
    <p:sldId id="291" r:id="rId31"/>
    <p:sldId id="279" r:id="rId32"/>
    <p:sldId id="259" r:id="rId33"/>
    <p:sldId id="260" r:id="rId34"/>
    <p:sldId id="278" r:id="rId35"/>
    <p:sldId id="261" r:id="rId36"/>
    <p:sldId id="262" r:id="rId37"/>
    <p:sldId id="292" r:id="rId38"/>
    <p:sldId id="277" r:id="rId39"/>
    <p:sldId id="26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61634" autoAdjust="0"/>
  </p:normalViewPr>
  <p:slideViewPr>
    <p:cSldViewPr>
      <p:cViewPr varScale="1">
        <p:scale>
          <a:sx n="44" d="100"/>
          <a:sy n="44" d="100"/>
        </p:scale>
        <p:origin x="-21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86776-8FE1-4257-8B5C-0CA3AC30AB16}" type="datetimeFigureOut">
              <a:rPr lang="en-US" smtClean="0"/>
              <a:t>3/15/2014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091E4-A63F-44E4-81A6-8011119AA9E9}" type="slidenum">
              <a:rPr lang="en-US" smtClean="0"/>
              <a:t>‹#›</a:t>
            </a:fld>
            <a:endParaRPr lang="en-US"/>
          </a:p>
        </p:txBody>
      </p:sp>
    </p:spTree>
    <p:extLst>
      <p:ext uri="{BB962C8B-B14F-4D97-AF65-F5344CB8AC3E}">
        <p14:creationId xmlns:p14="http://schemas.microsoft.com/office/powerpoint/2010/main" val="58629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a:t>
            </a:r>
            <a:r>
              <a:rPr lang="en-US" dirty="0" err="1" smtClean="0"/>
              <a:t>qazi</a:t>
            </a:r>
            <a:r>
              <a:rPr lang="en-US" dirty="0" smtClean="0"/>
              <a:t> </a:t>
            </a:r>
            <a:r>
              <a:rPr lang="en-US" dirty="0" err="1" smtClean="0"/>
              <a:t>fazli</a:t>
            </a:r>
            <a:r>
              <a:rPr lang="en-US" dirty="0" smtClean="0"/>
              <a:t> </a:t>
            </a:r>
            <a:r>
              <a:rPr lang="en-US" dirty="0" err="1" smtClean="0"/>
              <a:t>azeem</a:t>
            </a:r>
            <a:r>
              <a:rPr lang="en-US" dirty="0" smtClean="0"/>
              <a:t>.. This</a:t>
            </a:r>
            <a:r>
              <a:rPr lang="en-US" baseline="0" dirty="0" smtClean="0"/>
              <a:t> in an introductory and interactive class about Autism spectrum disorders, the fastest growing disorder in the world.</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1</a:t>
            </a:fld>
            <a:endParaRPr lang="en-US"/>
          </a:p>
        </p:txBody>
      </p:sp>
    </p:spTree>
    <p:extLst>
      <p:ext uri="{BB962C8B-B14F-4D97-AF65-F5344CB8AC3E}">
        <p14:creationId xmlns:p14="http://schemas.microsoft.com/office/powerpoint/2010/main" val="126375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autistic children get stressed they often don’t show it. Instead, their tension might build until they have a meltdown, which can result in aggression toward others and even self-injury. Since autistic children have a difficult time expressing or even understanding their emotions, teachers and caregivers can have a difficult time anticipating and preventing meltdowns.</a:t>
            </a:r>
          </a:p>
          <a:p>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31</a:t>
            </a:fld>
            <a:endParaRPr lang="en-US"/>
          </a:p>
        </p:txBody>
      </p:sp>
    </p:spTree>
    <p:extLst>
      <p:ext uri="{BB962C8B-B14F-4D97-AF65-F5344CB8AC3E}">
        <p14:creationId xmlns:p14="http://schemas.microsoft.com/office/powerpoint/2010/main" val="285157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This is </a:t>
            </a:r>
            <a:r>
              <a:rPr lang="en-US" sz="1200" b="0" dirty="0" smtClean="0"/>
              <a:t>Professor Rosalind W. Picard of the MIT Media</a:t>
            </a:r>
            <a:r>
              <a:rPr lang="en-US" sz="1200" b="0" baseline="0" dirty="0" smtClean="0"/>
              <a:t> Lab. She is also a </a:t>
            </a:r>
            <a:r>
              <a:rPr lang="en-US" sz="1200" b="0" dirty="0" smtClean="0"/>
              <a:t>co-founder of </a:t>
            </a:r>
            <a:r>
              <a:rPr lang="en-US" sz="1200" b="0" dirty="0" err="1" smtClean="0"/>
              <a:t>Affectiva</a:t>
            </a:r>
            <a:r>
              <a:rPr lang="en-US" sz="1200" b="0" dirty="0" smtClean="0"/>
              <a:t>, </a:t>
            </a:r>
            <a:r>
              <a:rPr lang="en-US" sz="1200" b="0" baseline="0" dirty="0" smtClean="0"/>
              <a:t>a company that makes wearable technology </a:t>
            </a:r>
            <a:r>
              <a:rPr lang="en-US" sz="1200" b="0" dirty="0" smtClean="0"/>
              <a:t>to help measure and communicate emotion,</a:t>
            </a:r>
            <a:r>
              <a:rPr lang="en-US" sz="1200" b="0" baseline="0" dirty="0" smtClean="0"/>
              <a:t> particularly for people on the Autism spectrum </a:t>
            </a:r>
            <a:endParaRPr lang="en-US" sz="1200" b="0" dirty="0"/>
          </a:p>
        </p:txBody>
      </p:sp>
      <p:sp>
        <p:nvSpPr>
          <p:cNvPr id="4" name="Slide Number Placeholder 3"/>
          <p:cNvSpPr>
            <a:spLocks noGrp="1"/>
          </p:cNvSpPr>
          <p:nvPr>
            <p:ph type="sldNum" sz="quarter" idx="10"/>
          </p:nvPr>
        </p:nvSpPr>
        <p:spPr/>
        <p:txBody>
          <a:bodyPr/>
          <a:lstStyle/>
          <a:p>
            <a:fld id="{0AB091E4-A63F-44E4-81A6-8011119AA9E9}" type="slidenum">
              <a:rPr lang="en-US" smtClean="0"/>
              <a:t>32</a:t>
            </a:fld>
            <a:endParaRPr lang="en-US"/>
          </a:p>
        </p:txBody>
      </p:sp>
    </p:spTree>
    <p:extLst>
      <p:ext uri="{BB962C8B-B14F-4D97-AF65-F5344CB8AC3E}">
        <p14:creationId xmlns:p14="http://schemas.microsoft.com/office/powerpoint/2010/main" val="303877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way this wearable Q sensor works is by </a:t>
            </a:r>
            <a:r>
              <a:rPr lang="en-US" sz="1200" b="0" i="0" kern="1200" dirty="0" smtClean="0">
                <a:solidFill>
                  <a:schemeClr val="tx1"/>
                </a:solidFill>
                <a:effectLst/>
                <a:latin typeface="+mn-lt"/>
                <a:ea typeface="+mn-ea"/>
                <a:cs typeface="+mn-cs"/>
              </a:rPr>
              <a:t>detecting and recording signs of stress and excitement in the skin, by measuring slight electrical changes.</a:t>
            </a:r>
            <a:r>
              <a:rPr lang="en-US" sz="1200" b="0" i="0" kern="1200" baseline="0" dirty="0" smtClean="0">
                <a:solidFill>
                  <a:schemeClr val="tx1"/>
                </a:solidFill>
                <a:effectLst/>
                <a:latin typeface="+mn-lt"/>
                <a:ea typeface="+mn-ea"/>
                <a:cs typeface="+mn-cs"/>
              </a:rPr>
              <a:t> This process is called e</a:t>
            </a:r>
            <a:r>
              <a:rPr lang="en-US" sz="1200" b="0" i="0" kern="1200" dirty="0" smtClean="0">
                <a:solidFill>
                  <a:schemeClr val="tx1"/>
                </a:solidFill>
                <a:effectLst/>
                <a:latin typeface="+mn-lt"/>
                <a:ea typeface="+mn-ea"/>
                <a:cs typeface="+mn-cs"/>
              </a:rPr>
              <a:t>lectro-dermal activity (EDA). The curve-shaped Q Sensor is designed to wear on the wrist, so it is comfortable to wear all day at work, play, or sleep. This makes it ideal for long-term measurement in clinical and therapeutic research.</a:t>
            </a:r>
          </a:p>
          <a:p>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33</a:t>
            </a:fld>
            <a:endParaRPr lang="en-US"/>
          </a:p>
        </p:txBody>
      </p:sp>
    </p:spTree>
    <p:extLst>
      <p:ext uri="{BB962C8B-B14F-4D97-AF65-F5344CB8AC3E}">
        <p14:creationId xmlns:p14="http://schemas.microsoft.com/office/powerpoint/2010/main" val="337832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Electrodermal</a:t>
            </a:r>
            <a:r>
              <a:rPr lang="en-US" sz="1200" b="0" i="0" kern="1200" dirty="0" smtClean="0">
                <a:solidFill>
                  <a:schemeClr val="tx1"/>
                </a:solidFill>
                <a:effectLst/>
                <a:latin typeface="+mn-lt"/>
                <a:ea typeface="+mn-ea"/>
                <a:cs typeface="+mn-cs"/>
              </a:rPr>
              <a:t> activity refers to electrical changes measured at the surface of the skin that arise when the skin receives signals from the brain. For most people, if your</a:t>
            </a:r>
            <a:r>
              <a:rPr lang="en-US" sz="1200" b="0" i="0" kern="1200" baseline="0" dirty="0" smtClean="0">
                <a:solidFill>
                  <a:schemeClr val="tx1"/>
                </a:solidFill>
                <a:effectLst/>
                <a:latin typeface="+mn-lt"/>
                <a:ea typeface="+mn-ea"/>
                <a:cs typeface="+mn-cs"/>
              </a:rPr>
              <a:t> mood or emotions change</a:t>
            </a:r>
            <a:r>
              <a:rPr lang="en-US" sz="1200" b="0" i="0" kern="1200" dirty="0" smtClean="0">
                <a:solidFill>
                  <a:schemeClr val="tx1"/>
                </a:solidFill>
                <a:effectLst/>
                <a:latin typeface="+mn-lt"/>
                <a:ea typeface="+mn-ea"/>
                <a:cs typeface="+mn-cs"/>
              </a:rPr>
              <a:t>, you are tired from thinking or </a:t>
            </a:r>
            <a:r>
              <a:rPr lang="en-US" sz="1200" b="0" i="0" kern="1200" baseline="0" dirty="0" smtClean="0">
                <a:solidFill>
                  <a:schemeClr val="tx1"/>
                </a:solidFill>
                <a:effectLst/>
                <a:latin typeface="+mn-lt"/>
                <a:ea typeface="+mn-ea"/>
                <a:cs typeface="+mn-cs"/>
              </a:rPr>
              <a:t>walking</a:t>
            </a:r>
            <a:r>
              <a:rPr lang="en-US" sz="1200" b="0" i="0" kern="1200" dirty="0" smtClean="0">
                <a:solidFill>
                  <a:schemeClr val="tx1"/>
                </a:solidFill>
                <a:effectLst/>
                <a:latin typeface="+mn-lt"/>
                <a:ea typeface="+mn-ea"/>
                <a:cs typeface="+mn-cs"/>
              </a:rPr>
              <a:t>, your brain sends signals to the skin to increase the level of sweating. You may not feel any sweat on the surface of the skin, but the electrical conductance increases due to salt and water in</a:t>
            </a:r>
            <a:r>
              <a:rPr lang="en-US" sz="1200" b="0" i="0" kern="1200" baseline="0" dirty="0" smtClean="0">
                <a:solidFill>
                  <a:schemeClr val="tx1"/>
                </a:solidFill>
                <a:effectLst/>
                <a:latin typeface="+mn-lt"/>
                <a:ea typeface="+mn-ea"/>
                <a:cs typeface="+mn-cs"/>
              </a:rPr>
              <a:t> the sweat.</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34</a:t>
            </a:fld>
            <a:endParaRPr lang="en-US"/>
          </a:p>
        </p:txBody>
      </p:sp>
    </p:spTree>
    <p:extLst>
      <p:ext uri="{BB962C8B-B14F-4D97-AF65-F5344CB8AC3E}">
        <p14:creationId xmlns:p14="http://schemas.microsoft.com/office/powerpoint/2010/main" val="410174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Affectiva</a:t>
            </a:r>
            <a:r>
              <a:rPr lang="en-US" sz="1200" b="0" i="0" kern="1200" dirty="0" smtClean="0">
                <a:solidFill>
                  <a:schemeClr val="tx1"/>
                </a:solidFill>
                <a:effectLst/>
                <a:latin typeface="+mn-lt"/>
                <a:ea typeface="+mn-ea"/>
                <a:cs typeface="+mn-cs"/>
              </a:rPr>
              <a:t> sensor tracks stress and other measures in children with autism, wirelessly transmitting the data to a computer. </a:t>
            </a:r>
            <a:r>
              <a:rPr lang="en-US" dirty="0" smtClean="0"/>
              <a:t>The recorded skin activity can</a:t>
            </a:r>
            <a:r>
              <a:rPr lang="en-US" baseline="0" dirty="0" smtClean="0"/>
              <a:t> be mapped and seen on screen, based on the time of day it was recorded. This can help find out if certain events were stressful or relaxing, leading to better management of the environment and awareness of emotions. </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35</a:t>
            </a:fld>
            <a:endParaRPr lang="en-US"/>
          </a:p>
        </p:txBody>
      </p:sp>
    </p:spTree>
    <p:extLst>
      <p:ext uri="{BB962C8B-B14F-4D97-AF65-F5344CB8AC3E}">
        <p14:creationId xmlns:p14="http://schemas.microsoft.com/office/powerpoint/2010/main" val="66669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StoryScape</a:t>
            </a:r>
            <a:r>
              <a:rPr lang="en-US" dirty="0" smtClean="0"/>
              <a:t> is a social illustrated app. The </a:t>
            </a:r>
            <a:r>
              <a:rPr lang="en-US" dirty="0" err="1" smtClean="0"/>
              <a:t>StoryScape</a:t>
            </a:r>
            <a:r>
              <a:rPr lang="en-US" dirty="0" smtClean="0"/>
              <a:t> platform is being developed to allow for easy creation of highly interactive and customizable stories. In addition, the platform will allow a community of content creators to easily share, collaborate, and remix each others' works. Experimental goals of </a:t>
            </a:r>
            <a:r>
              <a:rPr lang="en-US" dirty="0" err="1" smtClean="0"/>
              <a:t>StoryScape</a:t>
            </a:r>
            <a:r>
              <a:rPr lang="en-US" dirty="0" smtClean="0"/>
              <a:t> include its use with children diagnosed with autism who are minimally verbal or non-verbal. You can test</a:t>
            </a:r>
            <a:r>
              <a:rPr lang="en-US" baseline="0" dirty="0" smtClean="0"/>
              <a:t> it out at http://storyscape.io/</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36</a:t>
            </a:fld>
            <a:endParaRPr lang="en-US"/>
          </a:p>
        </p:txBody>
      </p:sp>
    </p:spTree>
    <p:extLst>
      <p:ext uri="{BB962C8B-B14F-4D97-AF65-F5344CB8AC3E}">
        <p14:creationId xmlns:p14="http://schemas.microsoft.com/office/powerpoint/2010/main" val="136705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lot of current research with robots, being used to teach children on the Autism spectrum, through prompts, voice interactions, imitated playing as well as turn taking. </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37</a:t>
            </a:fld>
            <a:endParaRPr lang="en-US"/>
          </a:p>
        </p:txBody>
      </p:sp>
    </p:spTree>
    <p:extLst>
      <p:ext uri="{BB962C8B-B14F-4D97-AF65-F5344CB8AC3E}">
        <p14:creationId xmlns:p14="http://schemas.microsoft.com/office/powerpoint/2010/main" val="208885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am here through the US State Department's Fulbright Scholarship, for my graduate design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degree. I am also a visiting researcher at the MIT Media Lab.</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 the South Asian self advocate for the Autism Spectrum since my autism awareness work started in 2006. I have presented at Autism Conferences &amp; workshops in Pakistan (2006-2012), India (2008), Qatar (2008), UK (2008) and Bangladesh (2009). I spoke at a panel at the United Nations in NY on World Autism Awareness Day 2013. My interview was published in the 2010 book by Adam Feinstein (UK) "A History of Autism: conversations with the pioneers" and my Art has been featured in the 2010-2011 "Art of Autism" books in the US by Debbie </a:t>
            </a:r>
            <a:r>
              <a:rPr lang="en-US" sz="1200" b="0" i="0" kern="1200" dirty="0" err="1" smtClean="0">
                <a:solidFill>
                  <a:schemeClr val="tx1"/>
                </a:solidFill>
                <a:effectLst/>
                <a:latin typeface="+mn-lt"/>
                <a:ea typeface="+mn-ea"/>
                <a:cs typeface="+mn-cs"/>
              </a:rPr>
              <a:t>Hosseini</a:t>
            </a:r>
            <a:r>
              <a:rPr lang="en-US" sz="1200" b="0" i="0" kern="1200" dirty="0" smtClean="0">
                <a:solidFill>
                  <a:schemeClr val="tx1"/>
                </a:solidFill>
                <a:effectLst/>
                <a:latin typeface="+mn-lt"/>
                <a:ea typeface="+mn-ea"/>
                <a:cs typeface="+mn-cs"/>
              </a:rPr>
              <a:t>. My essays on mentoring youth with Autism spectrum disorders have been published in the Feb 2014 book "Been There. </a:t>
            </a:r>
            <a:r>
              <a:rPr lang="en-US" sz="1200" b="0" i="0" kern="1200" dirty="0" err="1" smtClean="0">
                <a:solidFill>
                  <a:schemeClr val="tx1"/>
                </a:solidFill>
                <a:effectLst/>
                <a:latin typeface="+mn-lt"/>
                <a:ea typeface="+mn-ea"/>
                <a:cs typeface="+mn-cs"/>
              </a:rPr>
              <a:t>DoneThat</a:t>
            </a:r>
            <a:r>
              <a:rPr lang="en-US" sz="1200" b="0" i="0" kern="1200" dirty="0" smtClean="0">
                <a:solidFill>
                  <a:schemeClr val="tx1"/>
                </a:solidFill>
                <a:effectLst/>
                <a:latin typeface="+mn-lt"/>
                <a:ea typeface="+mn-ea"/>
                <a:cs typeface="+mn-cs"/>
              </a:rPr>
              <a:t>. Try This! - An </a:t>
            </a:r>
            <a:r>
              <a:rPr lang="en-US" sz="1200" b="0" i="0" kern="1200" dirty="0" err="1" smtClean="0">
                <a:solidFill>
                  <a:schemeClr val="tx1"/>
                </a:solidFill>
                <a:effectLst/>
                <a:latin typeface="+mn-lt"/>
                <a:ea typeface="+mn-ea"/>
                <a:cs typeface="+mn-cs"/>
              </a:rPr>
              <a:t>Aspie's</a:t>
            </a:r>
            <a:r>
              <a:rPr lang="en-US" sz="1200" b="0" i="0" kern="1200" dirty="0" smtClean="0">
                <a:solidFill>
                  <a:schemeClr val="tx1"/>
                </a:solidFill>
                <a:effectLst/>
                <a:latin typeface="+mn-lt"/>
                <a:ea typeface="+mn-ea"/>
                <a:cs typeface="+mn-cs"/>
              </a:rPr>
              <a:t> Guide to Life on Earth" by Jessica Kingsley publishers UK.</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2</a:t>
            </a:fld>
            <a:endParaRPr lang="en-US"/>
          </a:p>
        </p:txBody>
      </p:sp>
    </p:spTree>
    <p:extLst>
      <p:ext uri="{BB962C8B-B14F-4D97-AF65-F5344CB8AC3E}">
        <p14:creationId xmlns:p14="http://schemas.microsoft.com/office/powerpoint/2010/main" val="181030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7</a:t>
            </a:fld>
            <a:endParaRPr lang="en-US"/>
          </a:p>
        </p:txBody>
      </p:sp>
    </p:spTree>
    <p:extLst>
      <p:ext uri="{BB962C8B-B14F-4D97-AF65-F5344CB8AC3E}">
        <p14:creationId xmlns:p14="http://schemas.microsoft.com/office/powerpoint/2010/main" val="15219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About 1 in 88 children has been identified with an autism spectrum disorder (ASD) </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13</a:t>
            </a:fld>
            <a:endParaRPr lang="en-US"/>
          </a:p>
        </p:txBody>
      </p:sp>
    </p:spTree>
    <p:extLst>
      <p:ext uri="{BB962C8B-B14F-4D97-AF65-F5344CB8AC3E}">
        <p14:creationId xmlns:p14="http://schemas.microsoft.com/office/powerpoint/2010/main" val="355919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this is a photo of a cat</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25</a:t>
            </a:fld>
            <a:endParaRPr lang="en-US"/>
          </a:p>
        </p:txBody>
      </p:sp>
    </p:spTree>
    <p:extLst>
      <p:ext uri="{BB962C8B-B14F-4D97-AF65-F5344CB8AC3E}">
        <p14:creationId xmlns:p14="http://schemas.microsoft.com/office/powerpoint/2010/main" val="385303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a tiger</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26</a:t>
            </a:fld>
            <a:endParaRPr lang="en-US"/>
          </a:p>
        </p:txBody>
      </p:sp>
    </p:spTree>
    <p:extLst>
      <p:ext uri="{BB962C8B-B14F-4D97-AF65-F5344CB8AC3E}">
        <p14:creationId xmlns:p14="http://schemas.microsoft.com/office/powerpoint/2010/main" val="135959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people on the</a:t>
            </a:r>
            <a:r>
              <a:rPr lang="en-US" baseline="0" dirty="0" smtClean="0"/>
              <a:t> autism spectrum see something or hear something, they may be hyper or hypo sensitive. </a:t>
            </a:r>
            <a:r>
              <a:rPr lang="en-US" sz="1200" dirty="0" smtClean="0"/>
              <a:t>A larger Amygdala causes increase in fear,</a:t>
            </a:r>
            <a:br>
              <a:rPr lang="en-US" sz="1200" dirty="0" smtClean="0"/>
            </a:br>
            <a:r>
              <a:rPr lang="en-US" sz="1200" dirty="0" smtClean="0"/>
              <a:t>in response to what they hear and see. This Is called sensory overload.</a:t>
            </a:r>
          </a:p>
          <a:p>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27</a:t>
            </a:fld>
            <a:endParaRPr lang="en-US"/>
          </a:p>
        </p:txBody>
      </p:sp>
    </p:spTree>
    <p:extLst>
      <p:ext uri="{BB962C8B-B14F-4D97-AF65-F5344CB8AC3E}">
        <p14:creationId xmlns:p14="http://schemas.microsoft.com/office/powerpoint/2010/main" val="424128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Auditory Desensitization</a:t>
            </a:r>
          </a:p>
          <a:p>
            <a:r>
              <a:rPr lang="en-US" sz="1200" b="0" i="0" kern="1200" dirty="0" smtClean="0">
                <a:solidFill>
                  <a:schemeClr val="tx1"/>
                </a:solidFill>
                <a:effectLst/>
                <a:latin typeface="+mn-lt"/>
                <a:ea typeface="+mn-ea"/>
                <a:cs typeface="+mn-cs"/>
              </a:rPr>
              <a:t>Persons on the autism spectrum often report hypersensitivity to sound. Efforts have been made to manage this condition, but there is wide room for improvement. One approach - exposure therapy – has promise, and studies show that it can help some individuals overcome sound sensitivities.</a:t>
            </a:r>
          </a:p>
          <a:p>
            <a:r>
              <a:rPr lang="en-US" sz="1200" b="0" i="0" kern="1200" dirty="0" smtClean="0">
                <a:solidFill>
                  <a:schemeClr val="tx1"/>
                </a:solidFill>
                <a:effectLst/>
                <a:latin typeface="+mn-lt"/>
                <a:ea typeface="+mn-ea"/>
                <a:cs typeface="+mn-cs"/>
              </a:rPr>
              <a:t>The game depicted above was designed to help an individual overcome extreme sensitivity to the sound of people coughing. The volume of the sound effect increases rapidly within the short span of this video clip. However, in the actual intervention, this sound would start at an extremely low volume and would increase in a slow, hierarchical fashion, over the course of 1-3 weeks.</a:t>
            </a:r>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29</a:t>
            </a:fld>
            <a:endParaRPr lang="en-US"/>
          </a:p>
        </p:txBody>
      </p:sp>
    </p:spTree>
    <p:extLst>
      <p:ext uri="{BB962C8B-B14F-4D97-AF65-F5344CB8AC3E}">
        <p14:creationId xmlns:p14="http://schemas.microsoft.com/office/powerpoint/2010/main" val="284058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Special Interests</a:t>
            </a:r>
          </a:p>
          <a:p>
            <a:r>
              <a:rPr lang="en-US" sz="1200" b="0" i="0" kern="1200" dirty="0" smtClean="0">
                <a:solidFill>
                  <a:schemeClr val="tx1"/>
                </a:solidFill>
                <a:effectLst/>
                <a:latin typeface="+mn-lt"/>
                <a:ea typeface="+mn-ea"/>
                <a:cs typeface="+mn-cs"/>
              </a:rPr>
              <a:t>Individuals diagnosed with autism spectrum disorder (ASD) often have intense, focused interests. These interests, when harnessed properly, can help motivate an individual to persist in a task that might otherwise be too challenging or bothersome. For example, past research has shown that embedding focused interests into educational curricula can increase task adherence and task performance in individuals with ASD. However, providing this degree of customization is often time-consuming and costly and, in the case of computer-mediated interventions, high-level computer-programming skills are often required. We have recently designed new software to solve this problem. Specifically, we have built an algorithm that will:</a:t>
            </a:r>
          </a:p>
          <a:p>
            <a:r>
              <a:rPr lang="en-US" sz="1200" b="0" i="0" kern="1200" dirty="0" smtClean="0">
                <a:solidFill>
                  <a:schemeClr val="tx1"/>
                </a:solidFill>
                <a:effectLst/>
                <a:latin typeface="+mn-lt"/>
                <a:ea typeface="+mn-ea"/>
                <a:cs typeface="+mn-cs"/>
              </a:rPr>
              <a:t>(1) retrieve user-specified images from the Yahoo database;</a:t>
            </a:r>
          </a:p>
          <a:p>
            <a:r>
              <a:rPr lang="en-US" sz="1200" b="0" i="0" kern="1200" dirty="0" smtClean="0">
                <a:solidFill>
                  <a:schemeClr val="tx1"/>
                </a:solidFill>
                <a:effectLst/>
                <a:latin typeface="+mn-lt"/>
                <a:ea typeface="+mn-ea"/>
                <a:cs typeface="+mn-cs"/>
              </a:rPr>
              <a:t>(2) strip them of their background; and</a:t>
            </a:r>
          </a:p>
          <a:p>
            <a:r>
              <a:rPr lang="en-US" sz="1200" b="0" i="0" kern="1200" dirty="0" smtClean="0">
                <a:solidFill>
                  <a:schemeClr val="tx1"/>
                </a:solidFill>
                <a:effectLst/>
                <a:latin typeface="+mn-lt"/>
                <a:ea typeface="+mn-ea"/>
                <a:cs typeface="+mn-cs"/>
              </a:rPr>
              <a:t>(3) embed them seamlessly into Flash-based computer programs.</a:t>
            </a:r>
          </a:p>
          <a:p>
            <a:endParaRPr lang="en-US" dirty="0"/>
          </a:p>
        </p:txBody>
      </p:sp>
      <p:sp>
        <p:nvSpPr>
          <p:cNvPr id="4" name="Slide Number Placeholder 3"/>
          <p:cNvSpPr>
            <a:spLocks noGrp="1"/>
          </p:cNvSpPr>
          <p:nvPr>
            <p:ph type="sldNum" sz="quarter" idx="10"/>
          </p:nvPr>
        </p:nvSpPr>
        <p:spPr/>
        <p:txBody>
          <a:bodyPr/>
          <a:lstStyle/>
          <a:p>
            <a:fld id="{0AB091E4-A63F-44E4-81A6-8011119AA9E9}" type="slidenum">
              <a:rPr lang="en-US" smtClean="0"/>
              <a:t>30</a:t>
            </a:fld>
            <a:endParaRPr lang="en-US"/>
          </a:p>
        </p:txBody>
      </p:sp>
    </p:spTree>
    <p:extLst>
      <p:ext uri="{BB962C8B-B14F-4D97-AF65-F5344CB8AC3E}">
        <p14:creationId xmlns:p14="http://schemas.microsoft.com/office/powerpoint/2010/main" val="276995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0E30BE-56DE-4193-89F7-91B16F5007A1}"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370241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E30BE-56DE-4193-89F7-91B16F5007A1}"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196461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E30BE-56DE-4193-89F7-91B16F5007A1}"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256130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E30BE-56DE-4193-89F7-91B16F5007A1}"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241050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0E30BE-56DE-4193-89F7-91B16F5007A1}"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41053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0E30BE-56DE-4193-89F7-91B16F5007A1}"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325184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0E30BE-56DE-4193-89F7-91B16F5007A1}" type="datetimeFigureOut">
              <a:rPr lang="en-US" smtClean="0"/>
              <a:t>3/15/2014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52191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0E30BE-56DE-4193-89F7-91B16F5007A1}" type="datetimeFigureOut">
              <a:rPr lang="en-US" smtClean="0"/>
              <a:t>3/15/2014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10388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E30BE-56DE-4193-89F7-91B16F5007A1}" type="datetimeFigureOut">
              <a:rPr lang="en-US" smtClean="0"/>
              <a:t>3/15/2014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217021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E30BE-56DE-4193-89F7-91B16F5007A1}"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29272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E30BE-56DE-4193-89F7-91B16F5007A1}"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41D12-FD05-48FF-A8AE-FF4FAAB50EB4}" type="slidenum">
              <a:rPr lang="en-US" smtClean="0"/>
              <a:t>‹#›</a:t>
            </a:fld>
            <a:endParaRPr lang="en-US"/>
          </a:p>
        </p:txBody>
      </p:sp>
    </p:spTree>
    <p:extLst>
      <p:ext uri="{BB962C8B-B14F-4D97-AF65-F5344CB8AC3E}">
        <p14:creationId xmlns:p14="http://schemas.microsoft.com/office/powerpoint/2010/main" val="212078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E30BE-56DE-4193-89F7-91B16F5007A1}" type="datetimeFigureOut">
              <a:rPr lang="en-US" smtClean="0"/>
              <a:t>3/15/2014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41D12-FD05-48FF-A8AE-FF4FAAB50EB4}" type="slidenum">
              <a:rPr lang="en-US" smtClean="0"/>
              <a:t>‹#›</a:t>
            </a:fld>
            <a:endParaRPr lang="en-US"/>
          </a:p>
        </p:txBody>
      </p:sp>
    </p:spTree>
    <p:extLst>
      <p:ext uri="{BB962C8B-B14F-4D97-AF65-F5344CB8AC3E}">
        <p14:creationId xmlns:p14="http://schemas.microsoft.com/office/powerpoint/2010/main" val="345030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ebtv.un.org/watch/panel-3-world-autism-awareness-day-general-assembly-resolution-62139-ares62139/227297073800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6.png"/><Relationship Id="rId4" Type="http://schemas.openxmlformats.org/officeDocument/2006/relationships/image" Target="../media/image29.jpe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images.google.com/imgres?imgurl=www.puertoricowow.com/assets/images/h-autism.jpg&amp;imgrefurl=http://www.puertoricowow.com/html/h-tantrums.html&amp;h=180&amp;w=143&amp;prev=/images?q=autism&amp;start=60&amp;svnum=10&amp;hl=en&amp;lr=&amp;ie=UTF-8&amp;oe=UTF-8&amp;sa=N"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324" y="457200"/>
            <a:ext cx="7745069" cy="5940088"/>
          </a:xfrm>
          <a:prstGeom prst="rect">
            <a:avLst/>
          </a:prstGeom>
          <a:noFill/>
        </p:spPr>
        <p:txBody>
          <a:bodyPr wrap="none" rtlCol="0">
            <a:spAutoFit/>
          </a:bodyPr>
          <a:lstStyle/>
          <a:p>
            <a:pPr algn="ctr"/>
            <a:r>
              <a:rPr lang="en-US" sz="3600" b="1" dirty="0" smtClean="0"/>
              <a:t>S8237 </a:t>
            </a:r>
          </a:p>
          <a:p>
            <a:pPr algn="ctr"/>
            <a:endParaRPr lang="en-US" sz="3600" b="1" dirty="0" smtClean="0"/>
          </a:p>
          <a:p>
            <a:pPr algn="ctr"/>
            <a:r>
              <a:rPr lang="en-US" sz="3600" b="1" dirty="0" smtClean="0"/>
              <a:t>Autism </a:t>
            </a:r>
            <a:r>
              <a:rPr lang="en-US" sz="3600" b="1" dirty="0"/>
              <a:t>Spectrum </a:t>
            </a:r>
            <a:r>
              <a:rPr lang="en-US" sz="3600" b="1" dirty="0" smtClean="0"/>
              <a:t>Disorders:</a:t>
            </a:r>
          </a:p>
          <a:p>
            <a:pPr algn="ctr"/>
            <a:r>
              <a:rPr lang="en-US" sz="2400" b="1" dirty="0" smtClean="0"/>
              <a:t>Introduction</a:t>
            </a:r>
            <a:r>
              <a:rPr lang="en-US" sz="2400" b="1" dirty="0"/>
              <a:t>, Implications and </a:t>
            </a:r>
            <a:r>
              <a:rPr lang="en-US" sz="2400" b="1" dirty="0" smtClean="0"/>
              <a:t>technology</a:t>
            </a:r>
          </a:p>
          <a:p>
            <a:pPr algn="ctr"/>
            <a:endParaRPr lang="en-US" sz="2400" b="1" dirty="0"/>
          </a:p>
          <a:p>
            <a:pPr algn="ctr"/>
            <a:r>
              <a:rPr lang="en-US" sz="2800" b="1" dirty="0" smtClean="0"/>
              <a:t>By </a:t>
            </a:r>
            <a:r>
              <a:rPr lang="en-US" sz="2800" b="1" dirty="0" err="1" smtClean="0"/>
              <a:t>Qazi</a:t>
            </a:r>
            <a:r>
              <a:rPr lang="en-US" sz="2800" b="1" dirty="0" smtClean="0"/>
              <a:t> </a:t>
            </a:r>
            <a:r>
              <a:rPr lang="en-US" sz="2800" b="1" dirty="0" err="1"/>
              <a:t>Fazli</a:t>
            </a:r>
            <a:r>
              <a:rPr lang="en-US" sz="2800" b="1" dirty="0"/>
              <a:t> </a:t>
            </a:r>
            <a:r>
              <a:rPr lang="en-US" sz="2800" b="1" dirty="0" err="1" smtClean="0"/>
              <a:t>Azeem</a:t>
            </a:r>
            <a:endParaRPr lang="en-US" sz="2800" b="1" dirty="0" smtClean="0"/>
          </a:p>
          <a:p>
            <a:pPr algn="ctr"/>
            <a:r>
              <a:rPr lang="en-US" sz="2800" b="1" dirty="0" smtClean="0"/>
              <a:t>South Asian self advocate for the Autism Spectrum</a:t>
            </a:r>
          </a:p>
          <a:p>
            <a:pPr algn="ctr"/>
            <a:endParaRPr lang="en-US" sz="3600" b="1" dirty="0" smtClean="0"/>
          </a:p>
          <a:p>
            <a:pPr algn="ctr"/>
            <a:endParaRPr lang="en-US" sz="3600" b="1" dirty="0"/>
          </a:p>
          <a:p>
            <a:pPr algn="ctr"/>
            <a:r>
              <a:rPr lang="en-US" sz="2400" dirty="0" smtClean="0"/>
              <a:t>Room 5-217 (Class 5:05 pm - 5:55 pm)</a:t>
            </a:r>
          </a:p>
          <a:p>
            <a:pPr algn="ctr"/>
            <a:r>
              <a:rPr lang="en-US" sz="3600" dirty="0" smtClean="0"/>
              <a:t>start 5:10 pm </a:t>
            </a:r>
          </a:p>
          <a:p>
            <a:pPr algn="ctr"/>
            <a:r>
              <a:rPr lang="en-US" sz="3600" dirty="0" smtClean="0"/>
              <a:t>end 5:50 pm</a:t>
            </a:r>
            <a:endParaRPr lang="en-US" sz="3600" dirty="0" smtClean="0"/>
          </a:p>
        </p:txBody>
      </p:sp>
    </p:spTree>
    <p:extLst>
      <p:ext uri="{BB962C8B-B14F-4D97-AF65-F5344CB8AC3E}">
        <p14:creationId xmlns:p14="http://schemas.microsoft.com/office/powerpoint/2010/main" val="403265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85800" y="7651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r>
              <a:rPr lang="en-US" smtClean="0"/>
              <a:t>How is Autism Diagnosed?</a:t>
            </a:r>
          </a:p>
        </p:txBody>
      </p:sp>
      <p:sp>
        <p:nvSpPr>
          <p:cNvPr id="3" name="Rectangle 2"/>
          <p:cNvSpPr>
            <a:spLocks noGrp="1" noChangeArrowheads="1"/>
          </p:cNvSpPr>
          <p:nvPr/>
        </p:nvSpPr>
        <p:spPr bwMode="auto">
          <a:xfrm>
            <a:off x="685800" y="19780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2"/>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70000"/>
              <a:buBlip>
                <a:blip r:embed="rId5"/>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70000"/>
              <a:buBlip>
                <a:blip r:embed="rId6"/>
              </a:buBlip>
              <a:defRPr sz="2000">
                <a:solidFill>
                  <a:schemeClr val="tx1"/>
                </a:solidFill>
                <a:latin typeface="+mn-lt"/>
                <a:ea typeface="ＭＳ Ｐゴシック" charset="-128"/>
              </a:defRPr>
            </a:lvl5pPr>
            <a:lvl6pPr marL="25146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6pPr>
            <a:lvl7pPr marL="29718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7pPr>
            <a:lvl8pPr marL="34290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8pPr>
            <a:lvl9pPr marL="38862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9pPr>
          </a:lstStyle>
          <a:p>
            <a:pPr eaLnBrk="1" hangingPunct="1"/>
            <a:r>
              <a:rPr lang="en-US" sz="2800" smtClean="0"/>
              <a:t>No definitive medical test</a:t>
            </a:r>
          </a:p>
          <a:p>
            <a:pPr eaLnBrk="1" hangingPunct="1"/>
            <a:r>
              <a:rPr lang="en-US" sz="2800" smtClean="0"/>
              <a:t>Team uses interviews, observation, and specific checklists developed for this purpose.</a:t>
            </a:r>
          </a:p>
          <a:p>
            <a:pPr eaLnBrk="1" hangingPunct="1"/>
            <a:r>
              <a:rPr lang="en-US" sz="2800" smtClean="0"/>
              <a:t>Team might include neurologist, psychologist, developmental pediatrician, speech/language therapist, learning consultant, etc.</a:t>
            </a:r>
          </a:p>
          <a:p>
            <a:pPr eaLnBrk="1" hangingPunct="1"/>
            <a:r>
              <a:rPr lang="en-US" sz="2800" smtClean="0"/>
              <a:t>Must rule out MR, hearing impairment, behavior disorders, or eccentric habits</a:t>
            </a:r>
          </a:p>
        </p:txBody>
      </p:sp>
    </p:spTree>
    <p:extLst>
      <p:ext uri="{BB962C8B-B14F-4D97-AF65-F5344CB8AC3E}">
        <p14:creationId xmlns:p14="http://schemas.microsoft.com/office/powerpoint/2010/main" val="264344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the picture 90 degrees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85837" y="2439194"/>
            <a:ext cx="2981325" cy="2847975"/>
          </a:xfrm>
        </p:spPr>
      </p:pic>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76837" y="2439194"/>
            <a:ext cx="2981325" cy="2847975"/>
          </a:xfrm>
          <a:scene3d>
            <a:camera prst="orthographicFront">
              <a:rot lat="0" lon="21299999" rev="0"/>
            </a:camera>
            <a:lightRig rig="threePt" dir="t"/>
          </a:scene3d>
        </p:spPr>
      </p:pic>
    </p:spTree>
    <p:extLst>
      <p:ext uri="{BB962C8B-B14F-4D97-AF65-F5344CB8AC3E}">
        <p14:creationId xmlns:p14="http://schemas.microsoft.com/office/powerpoint/2010/main" val="3554946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619" r="53650" b="33929"/>
          <a:stretch/>
        </p:blipFill>
        <p:spPr bwMode="auto">
          <a:xfrm>
            <a:off x="21770" y="2438400"/>
            <a:ext cx="8997391" cy="201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94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750" r="74231" b="36310"/>
          <a:stretch/>
        </p:blipFill>
        <p:spPr bwMode="auto">
          <a:xfrm>
            <a:off x="4656418" y="440871"/>
            <a:ext cx="4185450" cy="410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492829"/>
            <a:ext cx="4093878" cy="830997"/>
          </a:xfrm>
          <a:prstGeom prst="rect">
            <a:avLst/>
          </a:prstGeom>
          <a:noFill/>
        </p:spPr>
        <p:txBody>
          <a:bodyPr wrap="none" rtlCol="0">
            <a:spAutoFit/>
          </a:bodyPr>
          <a:lstStyle/>
          <a:p>
            <a:r>
              <a:rPr lang="en-US" sz="4800" b="1" dirty="0" smtClean="0"/>
              <a:t>1 in 88 children</a:t>
            </a:r>
            <a:endParaRPr lang="en-US" sz="4800" b="1" dirty="0"/>
          </a:p>
        </p:txBody>
      </p:sp>
      <p:pic>
        <p:nvPicPr>
          <p:cNvPr id="2253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22" t="9003" r="49351" b="81994"/>
          <a:stretch/>
        </p:blipFill>
        <p:spPr bwMode="auto">
          <a:xfrm>
            <a:off x="185057" y="5105400"/>
            <a:ext cx="8742965" cy="119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8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2200" y="1371599"/>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Arial" pitchFamily="34" charset="0"/>
                <a:cs typeface="Arial" pitchFamily="34" charset="0"/>
              </a:rPr>
              <a:t>Diagnostic and Statistical Manual of </a:t>
            </a:r>
          </a:p>
          <a:p>
            <a:pPr algn="l"/>
            <a:r>
              <a:rPr lang="en-US" sz="2800" dirty="0" smtClean="0">
                <a:latin typeface="Arial" pitchFamily="34" charset="0"/>
                <a:cs typeface="Arial" pitchFamily="34" charset="0"/>
              </a:rPr>
              <a:t>Mental Disorders, 5th Edition (DSM-5)</a:t>
            </a:r>
            <a:endParaRPr lang="en-US" sz="2800" dirty="0" smtClean="0">
              <a:latin typeface="Arial" pitchFamily="34" charset="0"/>
              <a:cs typeface="Arial" pitchFamily="34" charset="0"/>
            </a:endParaRPr>
          </a:p>
        </p:txBody>
      </p:sp>
      <p:sp>
        <p:nvSpPr>
          <p:cNvPr id="3" name="Content Placeholder 2"/>
          <p:cNvSpPr txBox="1">
            <a:spLocks/>
          </p:cNvSpPr>
          <p:nvPr/>
        </p:nvSpPr>
        <p:spPr>
          <a:xfrm>
            <a:off x="1752600" y="3505200"/>
            <a:ext cx="67818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200" b="1" dirty="0" smtClean="0"/>
              <a:t>Autism spectrum disorders</a:t>
            </a:r>
          </a:p>
          <a:p>
            <a:pPr lvl="2">
              <a:buFontTx/>
              <a:buChar char="•"/>
            </a:pPr>
            <a:r>
              <a:rPr lang="en-US" sz="2000" dirty="0" smtClean="0"/>
              <a:t>Includes </a:t>
            </a:r>
            <a:r>
              <a:rPr lang="en-US" sz="2000" b="1" dirty="0" smtClean="0"/>
              <a:t>Autism</a:t>
            </a:r>
            <a:r>
              <a:rPr lang="en-US" sz="2000" dirty="0" smtClean="0"/>
              <a:t>, </a:t>
            </a:r>
            <a:r>
              <a:rPr lang="en-US" sz="2000" b="1" dirty="0" smtClean="0"/>
              <a:t>Asperger syndrome</a:t>
            </a:r>
            <a:r>
              <a:rPr lang="en-US" sz="2000" dirty="0" smtClean="0"/>
              <a:t>, PDD-NOS, </a:t>
            </a:r>
            <a:br>
              <a:rPr lang="en-US" sz="2000" dirty="0" smtClean="0"/>
            </a:br>
            <a:r>
              <a:rPr lang="en-US" sz="2000" dirty="0" smtClean="0"/>
              <a:t>and child disintegrative disorder (CDD)</a:t>
            </a:r>
          </a:p>
          <a:p>
            <a:pPr lvl="1">
              <a:buFont typeface="Calibri" pitchFamily="34" charset="0"/>
              <a:buChar char="−"/>
            </a:pPr>
            <a:r>
              <a:rPr lang="en-US" sz="2200" dirty="0" smtClean="0"/>
              <a:t>Concentrates on required features</a:t>
            </a:r>
          </a:p>
          <a:p>
            <a:pPr lvl="2">
              <a:buFontTx/>
              <a:buChar char="•"/>
            </a:pPr>
            <a:r>
              <a:rPr lang="en-US" sz="2000" dirty="0" smtClean="0"/>
              <a:t>Social/communication issues</a:t>
            </a:r>
          </a:p>
          <a:p>
            <a:pPr lvl="2">
              <a:buFontTx/>
              <a:buChar char="•"/>
            </a:pPr>
            <a:r>
              <a:rPr lang="en-US" sz="2000" dirty="0" smtClean="0"/>
              <a:t>Limited, repeating behaviors, interests</a:t>
            </a:r>
          </a:p>
          <a:p>
            <a:pPr lvl="2">
              <a:buFontTx/>
              <a:buChar char="•"/>
            </a:pPr>
            <a:r>
              <a:rPr lang="en-US" sz="2000" dirty="0" smtClean="0"/>
              <a:t>Sensory issues</a:t>
            </a:r>
          </a:p>
        </p:txBody>
      </p:sp>
      <p:pic>
        <p:nvPicPr>
          <p:cNvPr id="6146" name="Picture 2" descr="http://g.psychcentral.com/blog/wp-content/uploads/2013/05/dsm-5-released-big-changes-ds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76199"/>
            <a:ext cx="22288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81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womensunitedonline.com/sheknows.ca/article-downloads/autism_info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t="25790" b="38306"/>
          <a:stretch/>
        </p:blipFill>
        <p:spPr bwMode="auto">
          <a:xfrm>
            <a:off x="588896" y="1066800"/>
            <a:ext cx="7701081" cy="5529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314158"/>
            <a:ext cx="4916474" cy="584775"/>
          </a:xfrm>
          <a:prstGeom prst="rect">
            <a:avLst/>
          </a:prstGeom>
          <a:noFill/>
        </p:spPr>
        <p:txBody>
          <a:bodyPr wrap="none" rtlCol="0">
            <a:spAutoFit/>
          </a:bodyPr>
          <a:lstStyle/>
          <a:p>
            <a:pPr algn="r"/>
            <a:r>
              <a:rPr lang="en-US" sz="3200" b="1" dirty="0" smtClean="0"/>
              <a:t>Early Symptoms in toddlers </a:t>
            </a:r>
            <a:endParaRPr lang="en-US" sz="3200" b="1" dirty="0"/>
          </a:p>
        </p:txBody>
      </p:sp>
    </p:spTree>
    <p:extLst>
      <p:ext uri="{BB962C8B-B14F-4D97-AF65-F5344CB8AC3E}">
        <p14:creationId xmlns:p14="http://schemas.microsoft.com/office/powerpoint/2010/main" val="3552320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womensunitedonline.com/sheknows.ca/article-downloads/autism_info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t="61904" b="1"/>
          <a:stretch/>
        </p:blipFill>
        <p:spPr bwMode="auto">
          <a:xfrm>
            <a:off x="781836" y="1066800"/>
            <a:ext cx="7315201" cy="5573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314158"/>
            <a:ext cx="4916474" cy="584775"/>
          </a:xfrm>
          <a:prstGeom prst="rect">
            <a:avLst/>
          </a:prstGeom>
          <a:noFill/>
        </p:spPr>
        <p:txBody>
          <a:bodyPr wrap="none" rtlCol="0">
            <a:spAutoFit/>
          </a:bodyPr>
          <a:lstStyle/>
          <a:p>
            <a:pPr algn="r"/>
            <a:r>
              <a:rPr lang="en-US" sz="3200" b="1" dirty="0" smtClean="0"/>
              <a:t>Early Symptoms in toddlers </a:t>
            </a:r>
            <a:endParaRPr lang="en-US" sz="3200" b="1" dirty="0"/>
          </a:p>
        </p:txBody>
      </p:sp>
    </p:spTree>
    <p:extLst>
      <p:ext uri="{BB962C8B-B14F-4D97-AF65-F5344CB8AC3E}">
        <p14:creationId xmlns:p14="http://schemas.microsoft.com/office/powerpoint/2010/main" val="20866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28600"/>
            <a:ext cx="7386894" cy="584775"/>
          </a:xfrm>
          <a:prstGeom prst="rect">
            <a:avLst/>
          </a:prstGeom>
          <a:noFill/>
        </p:spPr>
        <p:txBody>
          <a:bodyPr wrap="none" rtlCol="0">
            <a:spAutoFit/>
          </a:bodyPr>
          <a:lstStyle/>
          <a:p>
            <a:r>
              <a:rPr lang="en-US" sz="3200" b="1" dirty="0" smtClean="0"/>
              <a:t>Common Symptoms  of Autism in Children</a:t>
            </a:r>
          </a:p>
        </p:txBody>
      </p:sp>
      <p:pic>
        <p:nvPicPr>
          <p:cNvPr id="4" name="Picture 2" descr="http://bdkmsw.umwblogs.org/files/2010/10/autism_syptoms.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636435" y="1066798"/>
            <a:ext cx="7588659" cy="541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001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978" y="-1447800"/>
            <a:ext cx="7386894" cy="584775"/>
          </a:xfrm>
          <a:prstGeom prst="rect">
            <a:avLst/>
          </a:prstGeom>
          <a:noFill/>
        </p:spPr>
        <p:txBody>
          <a:bodyPr wrap="none" rtlCol="0">
            <a:spAutoFit/>
          </a:bodyPr>
          <a:lstStyle/>
          <a:p>
            <a:r>
              <a:rPr lang="en-US" sz="3200" b="1" dirty="0" smtClean="0"/>
              <a:t>Common Symptoms  of Autism in Children</a:t>
            </a:r>
          </a:p>
        </p:txBody>
      </p:sp>
      <p:pic>
        <p:nvPicPr>
          <p:cNvPr id="4" name="Picture 2" descr="http://bdkmsw.umwblogs.org/files/2010/10/autism_syptoms.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68978" y="813375"/>
            <a:ext cx="8305800" cy="5923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228600"/>
            <a:ext cx="7386894" cy="584775"/>
          </a:xfrm>
          <a:prstGeom prst="rect">
            <a:avLst/>
          </a:prstGeom>
          <a:noFill/>
        </p:spPr>
        <p:txBody>
          <a:bodyPr wrap="none" rtlCol="0">
            <a:spAutoFit/>
          </a:bodyPr>
          <a:lstStyle/>
          <a:p>
            <a:r>
              <a:rPr lang="en-US" sz="3200" b="1" dirty="0" smtClean="0"/>
              <a:t>Common Symptoms  of Autism in Children</a:t>
            </a:r>
          </a:p>
        </p:txBody>
      </p:sp>
    </p:spTree>
    <p:extLst>
      <p:ext uri="{BB962C8B-B14F-4D97-AF65-F5344CB8AC3E}">
        <p14:creationId xmlns:p14="http://schemas.microsoft.com/office/powerpoint/2010/main" val="142486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2014 Thesis original materials\sort for projects dmi essay\autism\6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143"/>
            <a:ext cx="5181600" cy="690880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C:\2014 Thesis original materials\sort for projects dmi essay\autism\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800"/>
            <a:ext cx="5181600"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302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983069"/>
            <a:ext cx="8610600" cy="646331"/>
          </a:xfrm>
          <a:prstGeom prst="rect">
            <a:avLst/>
          </a:prstGeom>
          <a:noFill/>
        </p:spPr>
        <p:txBody>
          <a:bodyPr wrap="square" rtlCol="0">
            <a:spAutoFit/>
          </a:bodyPr>
          <a:lstStyle/>
          <a:p>
            <a:r>
              <a:rPr lang="en-US" dirty="0"/>
              <a:t>My presentation at the UN is at (1:18:54) </a:t>
            </a:r>
            <a:r>
              <a:rPr lang="en-US" dirty="0">
                <a:hlinkClick r:id="rId3"/>
              </a:rPr>
              <a:t>http://webtv.un.org/watch/panel-3-world-autism-awareness-day-general-assembly-resolution-62139-ares62139/2272970738001/</a:t>
            </a:r>
            <a:r>
              <a:rPr lang="en-US" dirty="0"/>
              <a:t> </a:t>
            </a:r>
          </a:p>
        </p:txBody>
      </p:sp>
      <p:pic>
        <p:nvPicPr>
          <p:cNvPr id="28674" name="Picture 2" descr="Photo: My presentation at the UN is at (1:18:54) http://webtv.un.org/watch/panel-3-world-autism-awareness-day-general-assembly-resolution-62139-ares62139/2272970738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046" y="3555154"/>
            <a:ext cx="6371707" cy="2388446"/>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scontent-a-lga.xx.fbcdn.net/hphotos-prn1/t1.0-9/s720x720/63922_544328868941441_148970518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6060"/>
            <a:ext cx="7696200" cy="282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62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4572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Educating children with Autism</a:t>
            </a:r>
            <a:endParaRPr lang="en-US" sz="3600" b="1" dirty="0"/>
          </a:p>
        </p:txBody>
      </p:sp>
      <p:sp>
        <p:nvSpPr>
          <p:cNvPr id="3" name="Content Placeholder 2"/>
          <p:cNvSpPr txBox="1">
            <a:spLocks/>
          </p:cNvSpPr>
          <p:nvPr/>
        </p:nvSpPr>
        <p:spPr>
          <a:xfrm>
            <a:off x="457200" y="1143000"/>
            <a:ext cx="8229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800" dirty="0" smtClean="0"/>
              <a:t>Treatment and Education of Autistic and Related Communication Handicapped Children (TEACHH) and PECS (Picture exchange communication system)</a:t>
            </a:r>
          </a:p>
          <a:p>
            <a:endParaRPr lang="en-US" sz="2800" dirty="0"/>
          </a:p>
        </p:txBody>
      </p:sp>
      <p:pic>
        <p:nvPicPr>
          <p:cNvPr id="23558" name="Picture 6" descr="http://www.gadgetsdna.com/wp-content/uploads/2010/08/iconverse-ipad-au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2743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inside.akronchildrens.org/wp-content/uploads/2012/08/aiden-using-i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92373"/>
            <a:ext cx="5791200" cy="386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09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990600" y="6096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r>
              <a:rPr lang="en-US" sz="4000" dirty="0"/>
              <a:t>Structured Teaching </a:t>
            </a:r>
          </a:p>
        </p:txBody>
      </p:sp>
      <p:sp>
        <p:nvSpPr>
          <p:cNvPr id="3" name="Rectangle 2"/>
          <p:cNvSpPr>
            <a:spLocks noGrp="1" noChangeArrowheads="1"/>
          </p:cNvSpPr>
          <p:nvPr/>
        </p:nvSpPr>
        <p:spPr bwMode="auto">
          <a:xfrm>
            <a:off x="723900" y="19812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r>
              <a:rPr lang="en-US" sz="3600" dirty="0"/>
              <a:t>Considers a student’s special interests</a:t>
            </a:r>
          </a:p>
          <a:p>
            <a:endParaRPr lang="en-US" sz="3600" dirty="0"/>
          </a:p>
          <a:p>
            <a:r>
              <a:rPr lang="en-US" sz="3600" dirty="0"/>
              <a:t>Relies on data to make or change programming</a:t>
            </a:r>
          </a:p>
          <a:p>
            <a:endParaRPr lang="en-US" sz="3600" dirty="0"/>
          </a:p>
          <a:p>
            <a:r>
              <a:rPr lang="en-US" sz="3600" dirty="0"/>
              <a:t>Increases independent functioning in many environments</a:t>
            </a:r>
          </a:p>
        </p:txBody>
      </p:sp>
    </p:spTree>
    <p:extLst>
      <p:ext uri="{BB962C8B-B14F-4D97-AF65-F5344CB8AC3E}">
        <p14:creationId xmlns:p14="http://schemas.microsoft.com/office/powerpoint/2010/main" val="173022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457200" y="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r>
              <a:rPr lang="en-US" sz="4400" dirty="0"/>
              <a:t>Visual </a:t>
            </a:r>
            <a:r>
              <a:rPr lang="en-US" sz="4400" dirty="0" smtClean="0"/>
              <a:t>Supports</a:t>
            </a:r>
            <a:endParaRPr lang="en-US" sz="4400" dirty="0"/>
          </a:p>
        </p:txBody>
      </p:sp>
      <p:sp>
        <p:nvSpPr>
          <p:cNvPr id="3" name="Rectangle 2"/>
          <p:cNvSpPr>
            <a:spLocks noGrp="1" noChangeArrowheads="1"/>
          </p:cNvSpPr>
          <p:nvPr/>
        </p:nvSpPr>
        <p:spPr bwMode="auto">
          <a:xfrm>
            <a:off x="457200" y="13716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a:lnSpc>
                <a:spcPct val="90000"/>
              </a:lnSpc>
            </a:pPr>
            <a:r>
              <a:rPr lang="en-US" sz="3600" b="1"/>
              <a:t>Things you can make to address student needs</a:t>
            </a:r>
          </a:p>
          <a:p>
            <a:pPr>
              <a:lnSpc>
                <a:spcPct val="90000"/>
              </a:lnSpc>
              <a:buFont typeface="Wingdings" pitchFamily="2" charset="2"/>
              <a:buChar char="Ø"/>
            </a:pPr>
            <a:r>
              <a:rPr lang="en-US" sz="3600"/>
              <a:t>Schedules</a:t>
            </a:r>
          </a:p>
          <a:p>
            <a:pPr>
              <a:lnSpc>
                <a:spcPct val="90000"/>
              </a:lnSpc>
              <a:buFont typeface="Wingdings" pitchFamily="2" charset="2"/>
              <a:buChar char="Ø"/>
            </a:pPr>
            <a:r>
              <a:rPr lang="en-US" sz="3600"/>
              <a:t>Calendars</a:t>
            </a:r>
          </a:p>
          <a:p>
            <a:pPr>
              <a:lnSpc>
                <a:spcPct val="90000"/>
              </a:lnSpc>
              <a:buFont typeface="Wingdings" pitchFamily="2" charset="2"/>
              <a:buChar char="Ø"/>
            </a:pPr>
            <a:r>
              <a:rPr lang="en-US" sz="3600"/>
              <a:t>Choice Boards</a:t>
            </a:r>
          </a:p>
          <a:p>
            <a:pPr>
              <a:lnSpc>
                <a:spcPct val="90000"/>
              </a:lnSpc>
              <a:buFont typeface="Wingdings" pitchFamily="2" charset="2"/>
              <a:buChar char="Ø"/>
            </a:pPr>
            <a:r>
              <a:rPr lang="en-US" sz="3600"/>
              <a:t>Rule Charts</a:t>
            </a:r>
          </a:p>
          <a:p>
            <a:pPr>
              <a:lnSpc>
                <a:spcPct val="90000"/>
              </a:lnSpc>
              <a:buFont typeface="Wingdings" pitchFamily="2" charset="2"/>
              <a:buChar char="Ø"/>
            </a:pPr>
            <a:r>
              <a:rPr lang="en-US" sz="3600"/>
              <a:t>Lists</a:t>
            </a:r>
          </a:p>
          <a:p>
            <a:pPr>
              <a:lnSpc>
                <a:spcPct val="90000"/>
              </a:lnSpc>
              <a:buFont typeface="Wingdings" pitchFamily="2" charset="2"/>
              <a:buChar char="Ø"/>
            </a:pPr>
            <a:r>
              <a:rPr lang="en-US" sz="3600"/>
              <a:t>Instructions</a:t>
            </a:r>
          </a:p>
          <a:p>
            <a:pPr>
              <a:lnSpc>
                <a:spcPct val="90000"/>
              </a:lnSpc>
              <a:buFont typeface="Wingdings" pitchFamily="2" charset="2"/>
              <a:buChar char="Ø"/>
            </a:pPr>
            <a:r>
              <a:rPr lang="en-US" sz="3600"/>
              <a:t>Behavior clues</a:t>
            </a:r>
          </a:p>
        </p:txBody>
      </p:sp>
    </p:spTree>
    <p:extLst>
      <p:ext uri="{BB962C8B-B14F-4D97-AF65-F5344CB8AC3E}">
        <p14:creationId xmlns:p14="http://schemas.microsoft.com/office/powerpoint/2010/main" val="189352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609600" y="76200"/>
            <a:ext cx="7315200" cy="838200"/>
          </a:xfrm>
          <a:prstGeom prst="rect">
            <a:avLst/>
          </a:prstGeom>
          <a:noFill/>
          <a:ln>
            <a:noFill/>
          </a:ln>
          <a:effectLst>
            <a:outerShdw dist="53882" dir="2700000" algn="ctr" rotWithShape="0">
              <a:srgbClr val="D8D9DA">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a:solidFill>
                  <a:schemeClr val="tx1"/>
                </a:solidFill>
                <a:latin typeface="Verdana"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600">
                <a:solidFill>
                  <a:schemeClr val="tx1"/>
                </a:solidFill>
                <a:latin typeface="Verdana"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600">
                <a:solidFill>
                  <a:schemeClr val="tx1"/>
                </a:solidFill>
                <a:latin typeface="Verdana"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600">
                <a:solidFill>
                  <a:schemeClr val="tx1"/>
                </a:solidFill>
                <a:latin typeface="Verdana" pitchFamily="34"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3600">
                <a:solidFill>
                  <a:schemeClr val="tx1"/>
                </a:solidFill>
                <a:latin typeface="Verdana" pitchFamily="34" charset="0"/>
              </a:defRPr>
            </a:lvl6pPr>
            <a:lvl7pPr marL="914400" algn="l" rtl="0" eaLnBrk="0" fontAlgn="base" hangingPunct="0">
              <a:spcBef>
                <a:spcPct val="0"/>
              </a:spcBef>
              <a:spcAft>
                <a:spcPct val="0"/>
              </a:spcAft>
              <a:defRPr sz="3600">
                <a:solidFill>
                  <a:schemeClr val="tx1"/>
                </a:solidFill>
                <a:latin typeface="Verdana" pitchFamily="34" charset="0"/>
              </a:defRPr>
            </a:lvl7pPr>
            <a:lvl8pPr marL="1371600" algn="l" rtl="0" eaLnBrk="0" fontAlgn="base" hangingPunct="0">
              <a:spcBef>
                <a:spcPct val="0"/>
              </a:spcBef>
              <a:spcAft>
                <a:spcPct val="0"/>
              </a:spcAft>
              <a:defRPr sz="3600">
                <a:solidFill>
                  <a:schemeClr val="tx1"/>
                </a:solidFill>
                <a:latin typeface="Verdana" pitchFamily="34" charset="0"/>
              </a:defRPr>
            </a:lvl8pPr>
            <a:lvl9pPr marL="1828800" algn="l" rtl="0" eaLnBrk="0" fontAlgn="base" hangingPunct="0">
              <a:spcBef>
                <a:spcPct val="0"/>
              </a:spcBef>
              <a:spcAft>
                <a:spcPct val="0"/>
              </a:spcAft>
              <a:defRPr sz="3600">
                <a:solidFill>
                  <a:schemeClr val="tx1"/>
                </a:solidFill>
                <a:latin typeface="Verdana" pitchFamily="34" charset="0"/>
              </a:defRPr>
            </a:lvl9pPr>
          </a:lstStyle>
          <a:p>
            <a:r>
              <a:rPr lang="en-US" dirty="0" smtClean="0">
                <a:latin typeface="Arial" pitchFamily="34" charset="0"/>
                <a:cs typeface="Arial" pitchFamily="34" charset="0"/>
              </a:rPr>
              <a:t>Autism and </a:t>
            </a:r>
            <a:r>
              <a:rPr lang="en-US" dirty="0" smtClean="0">
                <a:latin typeface="Arial" pitchFamily="34" charset="0"/>
                <a:cs typeface="Arial" pitchFamily="34" charset="0"/>
              </a:rPr>
              <a:t>the </a:t>
            </a:r>
            <a:r>
              <a:rPr lang="en-US" dirty="0" smtClean="0">
                <a:latin typeface="Arial" pitchFamily="34" charset="0"/>
                <a:cs typeface="Arial" pitchFamily="34" charset="0"/>
              </a:rPr>
              <a:t>Brain</a:t>
            </a:r>
          </a:p>
        </p:txBody>
      </p:sp>
      <p:sp>
        <p:nvSpPr>
          <p:cNvPr id="3" name="Content Placeholder 2"/>
          <p:cNvSpPr>
            <a:spLocks noGrp="1"/>
          </p:cNvSpPr>
          <p:nvPr/>
        </p:nvSpPr>
        <p:spPr bwMode="auto">
          <a:xfrm>
            <a:off x="533400" y="1219200"/>
            <a:ext cx="7848600" cy="5257800"/>
          </a:xfrm>
          <a:prstGeom prst="rect">
            <a:avLst/>
          </a:prstGeom>
          <a:noFill/>
          <a:ln>
            <a:noFill/>
          </a:ln>
          <a:effectLst>
            <a:outerShdw dist="35921" dir="2700000" algn="ctr" rotWithShape="0">
              <a:srgbClr val="D6D7D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03399"/>
              </a:buClr>
              <a:buChar char="•"/>
              <a:defRPr sz="2400" b="1">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lnSpc>
                <a:spcPct val="120000"/>
              </a:lnSpc>
              <a:spcBef>
                <a:spcPct val="20000"/>
              </a:spcBef>
              <a:spcAft>
                <a:spcPct val="0"/>
              </a:spcAft>
              <a:buClr>
                <a:srgbClr val="003399"/>
              </a:buClr>
              <a:buChar char="–"/>
              <a:defRPr sz="2400">
                <a:solidFill>
                  <a:schemeClr val="tx1"/>
                </a:solidFill>
                <a:latin typeface="+mn-lt"/>
                <a:ea typeface="ＭＳ Ｐゴシック" pitchFamily="-106" charset="-128"/>
              </a:defRPr>
            </a:lvl2pPr>
            <a:lvl3pPr marL="1143000" indent="-228600" algn="l" rtl="0" eaLnBrk="0" fontAlgn="base" hangingPunct="0">
              <a:lnSpc>
                <a:spcPct val="120000"/>
              </a:lnSpc>
              <a:spcBef>
                <a:spcPct val="20000"/>
              </a:spcBef>
              <a:spcAft>
                <a:spcPct val="0"/>
              </a:spcAft>
              <a:buClr>
                <a:srgbClr val="003399"/>
              </a:buClr>
              <a:buChar char="•"/>
              <a:defRPr sz="2400">
                <a:solidFill>
                  <a:schemeClr val="tx1"/>
                </a:solidFill>
                <a:latin typeface="+mn-lt"/>
                <a:ea typeface="ＭＳ Ｐゴシック" pitchFamily="-106" charset="-128"/>
              </a:defRPr>
            </a:lvl3pPr>
            <a:lvl4pPr marL="1600200" indent="-228600" algn="l" rtl="0" eaLnBrk="0" fontAlgn="base" hangingPunct="0">
              <a:lnSpc>
                <a:spcPct val="120000"/>
              </a:lnSpc>
              <a:spcBef>
                <a:spcPct val="20000"/>
              </a:spcBef>
              <a:spcAft>
                <a:spcPct val="0"/>
              </a:spcAft>
              <a:buClr>
                <a:srgbClr val="003399"/>
              </a:buClr>
              <a:buChar char="–"/>
              <a:defRPr sz="2000">
                <a:solidFill>
                  <a:schemeClr val="tx1"/>
                </a:solidFill>
                <a:latin typeface="+mn-lt"/>
                <a:ea typeface="ＭＳ Ｐゴシック" pitchFamily="-106" charset="-128"/>
              </a:defRPr>
            </a:lvl4pPr>
            <a:lvl5pPr marL="2057400" indent="-228600" algn="l" rtl="0" eaLnBrk="0" fontAlgn="base" hangingPunct="0">
              <a:lnSpc>
                <a:spcPct val="120000"/>
              </a:lnSpc>
              <a:spcBef>
                <a:spcPct val="20000"/>
              </a:spcBef>
              <a:spcAft>
                <a:spcPct val="0"/>
              </a:spcAft>
              <a:buClr>
                <a:srgbClr val="003399"/>
              </a:buClr>
              <a:buChar char="»"/>
              <a:defRPr sz="2000">
                <a:solidFill>
                  <a:schemeClr val="tx1"/>
                </a:solidFill>
                <a:latin typeface="+mn-lt"/>
                <a:ea typeface="ＭＳ Ｐゴシック" pitchFamily="-106" charset="-128"/>
              </a:defRPr>
            </a:lvl5pPr>
            <a:lvl6pPr marL="2514600" indent="-228600" algn="l" rtl="0" eaLnBrk="0" fontAlgn="base" hangingPunct="0">
              <a:lnSpc>
                <a:spcPct val="120000"/>
              </a:lnSpc>
              <a:spcBef>
                <a:spcPct val="20000"/>
              </a:spcBef>
              <a:spcAft>
                <a:spcPct val="0"/>
              </a:spcAft>
              <a:buClr>
                <a:srgbClr val="003399"/>
              </a:buClr>
              <a:buChar char="»"/>
              <a:defRPr>
                <a:solidFill>
                  <a:schemeClr val="tx1"/>
                </a:solidFill>
                <a:latin typeface="+mn-lt"/>
              </a:defRPr>
            </a:lvl6pPr>
            <a:lvl7pPr marL="2971800" indent="-228600" algn="l" rtl="0" eaLnBrk="0" fontAlgn="base" hangingPunct="0">
              <a:lnSpc>
                <a:spcPct val="120000"/>
              </a:lnSpc>
              <a:spcBef>
                <a:spcPct val="20000"/>
              </a:spcBef>
              <a:spcAft>
                <a:spcPct val="0"/>
              </a:spcAft>
              <a:buClr>
                <a:srgbClr val="003399"/>
              </a:buClr>
              <a:buChar char="»"/>
              <a:defRPr>
                <a:solidFill>
                  <a:schemeClr val="tx1"/>
                </a:solidFill>
                <a:latin typeface="+mn-lt"/>
              </a:defRPr>
            </a:lvl7pPr>
            <a:lvl8pPr marL="3429000" indent="-228600" algn="l" rtl="0" eaLnBrk="0" fontAlgn="base" hangingPunct="0">
              <a:lnSpc>
                <a:spcPct val="120000"/>
              </a:lnSpc>
              <a:spcBef>
                <a:spcPct val="20000"/>
              </a:spcBef>
              <a:spcAft>
                <a:spcPct val="0"/>
              </a:spcAft>
              <a:buClr>
                <a:srgbClr val="003399"/>
              </a:buClr>
              <a:buChar char="»"/>
              <a:defRPr>
                <a:solidFill>
                  <a:schemeClr val="tx1"/>
                </a:solidFill>
                <a:latin typeface="+mn-lt"/>
              </a:defRPr>
            </a:lvl8pPr>
            <a:lvl9pPr marL="3886200" indent="-228600" algn="l" rtl="0" eaLnBrk="0" fontAlgn="base" hangingPunct="0">
              <a:lnSpc>
                <a:spcPct val="120000"/>
              </a:lnSpc>
              <a:spcBef>
                <a:spcPct val="20000"/>
              </a:spcBef>
              <a:spcAft>
                <a:spcPct val="0"/>
              </a:spcAft>
              <a:buClr>
                <a:srgbClr val="003399"/>
              </a:buClr>
              <a:buChar char="»"/>
              <a:defRPr>
                <a:solidFill>
                  <a:schemeClr val="tx1"/>
                </a:solidFill>
                <a:latin typeface="+mn-lt"/>
              </a:defRPr>
            </a:lvl9pPr>
          </a:lstStyle>
          <a:p>
            <a:pPr marL="0" indent="0">
              <a:buNone/>
            </a:pPr>
            <a:r>
              <a:rPr lang="en-US" sz="2000" dirty="0" smtClean="0">
                <a:latin typeface="Arial" pitchFamily="34" charset="0"/>
                <a:cs typeface="Arial" pitchFamily="34" charset="0"/>
              </a:rPr>
              <a:t>Areas of Possible Difficulty		Functions </a:t>
            </a:r>
            <a:endParaRPr lang="en-US" sz="2000" dirty="0" smtClean="0">
              <a:latin typeface="Arial" pitchFamily="34" charset="0"/>
              <a:cs typeface="Arial" pitchFamily="34" charset="0"/>
            </a:endParaRPr>
          </a:p>
          <a:p>
            <a:pPr marL="0" indent="0">
              <a:buNone/>
            </a:pPr>
            <a:endParaRPr lang="en-US" sz="2000" b="0" dirty="0" smtClean="0">
              <a:latin typeface="Arial" pitchFamily="34" charset="0"/>
              <a:cs typeface="Arial" pitchFamily="34" charset="0"/>
            </a:endParaRPr>
          </a:p>
          <a:p>
            <a:pPr marL="0" indent="0">
              <a:buNone/>
            </a:pPr>
            <a:r>
              <a:rPr lang="en-US" sz="2000" b="0" dirty="0" smtClean="0">
                <a:latin typeface="Arial" pitchFamily="34" charset="0"/>
                <a:cs typeface="Arial" pitchFamily="34" charset="0"/>
              </a:rPr>
              <a:t>Prefrontal Cerebral Cortex		Social thinking</a:t>
            </a:r>
          </a:p>
          <a:p>
            <a:pPr marL="0" indent="0">
              <a:buNone/>
            </a:pPr>
            <a:r>
              <a:rPr lang="en-US" sz="2000" b="0" dirty="0" smtClean="0">
                <a:latin typeface="Arial" pitchFamily="34" charset="0"/>
                <a:cs typeface="Arial" pitchFamily="34" charset="0"/>
              </a:rPr>
              <a:t>Hypothalamus			</a:t>
            </a:r>
            <a:r>
              <a:rPr lang="en-US" sz="2000" b="0" dirty="0" smtClean="0">
                <a:latin typeface="Arial" pitchFamily="34" charset="0"/>
                <a:cs typeface="Arial" pitchFamily="34" charset="0"/>
              </a:rPr>
              <a:t>	Attachment </a:t>
            </a:r>
            <a:r>
              <a:rPr lang="en-US" sz="2000" b="0" dirty="0" smtClean="0">
                <a:latin typeface="Arial" pitchFamily="34" charset="0"/>
                <a:cs typeface="Arial" pitchFamily="34" charset="0"/>
              </a:rPr>
              <a:t>behaviors</a:t>
            </a:r>
          </a:p>
          <a:p>
            <a:pPr marL="0" indent="0">
              <a:buNone/>
            </a:pPr>
            <a:r>
              <a:rPr lang="en-US" sz="2000" b="0" dirty="0" smtClean="0">
                <a:latin typeface="Arial" pitchFamily="34" charset="0"/>
                <a:cs typeface="Arial" pitchFamily="34" charset="0"/>
              </a:rPr>
              <a:t>Amygdala				Social orientation,      </a:t>
            </a:r>
          </a:p>
          <a:p>
            <a:pPr marL="0" indent="0">
              <a:buNone/>
            </a:pPr>
            <a:r>
              <a:rPr lang="en-US" sz="2000" b="0" dirty="0" smtClean="0">
                <a:latin typeface="Arial" pitchFamily="34" charset="0"/>
                <a:cs typeface="Arial" pitchFamily="34" charset="0"/>
              </a:rPr>
              <a:t>                                                            </a:t>
            </a:r>
            <a:r>
              <a:rPr lang="en-US" sz="2000" b="0" dirty="0" smtClean="0">
                <a:latin typeface="Arial" pitchFamily="34" charset="0"/>
                <a:cs typeface="Arial" pitchFamily="34" charset="0"/>
              </a:rPr>
              <a:t>	 </a:t>
            </a:r>
            <a:r>
              <a:rPr lang="en-US" sz="2000" b="0" dirty="0" smtClean="0">
                <a:latin typeface="Arial" pitchFamily="34" charset="0"/>
                <a:cs typeface="Arial" pitchFamily="34" charset="0"/>
              </a:rPr>
              <a:t>emotional </a:t>
            </a:r>
            <a:r>
              <a:rPr lang="en-US" sz="2000" b="0" dirty="0" smtClean="0">
                <a:latin typeface="Arial" pitchFamily="34" charset="0"/>
                <a:cs typeface="Arial" pitchFamily="34" charset="0"/>
              </a:rPr>
              <a:t>learning</a:t>
            </a:r>
          </a:p>
          <a:p>
            <a:pPr marL="0" indent="0">
              <a:buNone/>
            </a:pPr>
            <a:endParaRPr lang="en-US" sz="2000" b="0" dirty="0" smtClean="0">
              <a:latin typeface="Arial" pitchFamily="34" charset="0"/>
              <a:cs typeface="Arial" pitchFamily="34" charset="0"/>
            </a:endParaRPr>
          </a:p>
          <a:p>
            <a:pPr marL="0" indent="0">
              <a:buNone/>
            </a:pPr>
            <a:r>
              <a:rPr lang="en-US" sz="2000" b="0" dirty="0" smtClean="0">
                <a:latin typeface="Arial" pitchFamily="34" charset="0"/>
                <a:cs typeface="Arial" pitchFamily="34" charset="0"/>
              </a:rPr>
              <a:t>Fusiform </a:t>
            </a:r>
            <a:r>
              <a:rPr lang="en-US" sz="2000" b="0" dirty="0" err="1" smtClean="0">
                <a:latin typeface="Arial" pitchFamily="34" charset="0"/>
                <a:cs typeface="Arial" pitchFamily="34" charset="0"/>
              </a:rPr>
              <a:t>Gyrus</a:t>
            </a:r>
            <a:r>
              <a:rPr lang="en-US" sz="2000" b="0" dirty="0" smtClean="0">
                <a:latin typeface="Arial" pitchFamily="34" charset="0"/>
                <a:cs typeface="Arial" pitchFamily="34" charset="0"/>
              </a:rPr>
              <a:t>			</a:t>
            </a:r>
            <a:r>
              <a:rPr lang="en-US" sz="2000" b="0" dirty="0" smtClean="0">
                <a:latin typeface="Arial" pitchFamily="34" charset="0"/>
                <a:cs typeface="Arial" pitchFamily="34" charset="0"/>
              </a:rPr>
              <a:t>	Face recognition</a:t>
            </a:r>
          </a:p>
          <a:p>
            <a:pPr marL="0" indent="0">
              <a:buNone/>
            </a:pPr>
            <a:endParaRPr lang="en-US" sz="2000" b="0" dirty="0" smtClean="0">
              <a:latin typeface="Arial" pitchFamily="34" charset="0"/>
              <a:cs typeface="Arial" pitchFamily="34" charset="0"/>
            </a:endParaRPr>
          </a:p>
          <a:p>
            <a:pPr marL="0" indent="0">
              <a:buNone/>
            </a:pPr>
            <a:r>
              <a:rPr lang="en-US" sz="2000" b="0" dirty="0" smtClean="0">
                <a:latin typeface="Arial" pitchFamily="34" charset="0"/>
                <a:cs typeface="Arial" pitchFamily="34" charset="0"/>
              </a:rPr>
              <a:t>Middle Temporal </a:t>
            </a:r>
            <a:r>
              <a:rPr lang="en-US" sz="2000" b="0" dirty="0" err="1" smtClean="0">
                <a:latin typeface="Arial" pitchFamily="34" charset="0"/>
                <a:cs typeface="Arial" pitchFamily="34" charset="0"/>
              </a:rPr>
              <a:t>Gyrus</a:t>
            </a:r>
            <a:r>
              <a:rPr lang="en-US" sz="2000" b="0" dirty="0" smtClean="0">
                <a:latin typeface="Arial" pitchFamily="34" charset="0"/>
                <a:cs typeface="Arial" pitchFamily="34" charset="0"/>
              </a:rPr>
              <a:t>		</a:t>
            </a:r>
            <a:r>
              <a:rPr lang="en-US" sz="2000" b="0" dirty="0" smtClean="0">
                <a:latin typeface="Arial" pitchFamily="34" charset="0"/>
                <a:cs typeface="Arial" pitchFamily="34" charset="0"/>
              </a:rPr>
              <a:t>	Recognition </a:t>
            </a:r>
            <a:r>
              <a:rPr lang="en-US" sz="2000" b="0" dirty="0" smtClean="0">
                <a:latin typeface="Arial" pitchFamily="34" charset="0"/>
                <a:cs typeface="Arial" pitchFamily="34" charset="0"/>
              </a:rPr>
              <a:t>facial      </a:t>
            </a:r>
          </a:p>
          <a:p>
            <a:pPr marL="0" indent="0">
              <a:buNone/>
            </a:pPr>
            <a:r>
              <a:rPr lang="en-US" sz="2000" b="0" dirty="0" smtClean="0">
                <a:latin typeface="Arial" pitchFamily="34" charset="0"/>
                <a:cs typeface="Arial" pitchFamily="34" charset="0"/>
              </a:rPr>
              <a:t>                                                             </a:t>
            </a:r>
            <a:r>
              <a:rPr lang="en-US" sz="2000" b="0" dirty="0" smtClean="0">
                <a:latin typeface="Arial" pitchFamily="34" charset="0"/>
                <a:cs typeface="Arial" pitchFamily="34" charset="0"/>
              </a:rPr>
              <a:t>	Expression</a:t>
            </a:r>
          </a:p>
          <a:p>
            <a:pPr marL="0" indent="0">
              <a:buNone/>
            </a:pPr>
            <a:r>
              <a:rPr lang="en-US" sz="2000" b="0" dirty="0" err="1" smtClean="0">
                <a:latin typeface="Arial" pitchFamily="34" charset="0"/>
                <a:cs typeface="Arial" pitchFamily="34" charset="0"/>
              </a:rPr>
              <a:t>Pulvinar</a:t>
            </a:r>
            <a:r>
              <a:rPr lang="en-US" sz="2000" b="0" dirty="0" smtClean="0">
                <a:latin typeface="Arial" pitchFamily="34" charset="0"/>
                <a:cs typeface="Arial" pitchFamily="34" charset="0"/>
              </a:rPr>
              <a:t>				Emotional relevance </a:t>
            </a:r>
          </a:p>
          <a:p>
            <a:pPr marL="0" indent="0">
              <a:buNone/>
            </a:pPr>
            <a:r>
              <a:rPr lang="en-US" sz="2000" b="0" dirty="0" smtClean="0">
                <a:latin typeface="Arial" pitchFamily="34" charset="0"/>
                <a:cs typeface="Arial" pitchFamily="34" charset="0"/>
              </a:rPr>
              <a:t> </a:t>
            </a:r>
          </a:p>
          <a:p>
            <a:endParaRPr lang="en-US" b="0" dirty="0" smtClean="0">
              <a:latin typeface="Arial" pitchFamily="34" charset="0"/>
              <a:cs typeface="Arial" pitchFamily="34" charset="0"/>
            </a:endParaRPr>
          </a:p>
        </p:txBody>
      </p:sp>
      <p:sp>
        <p:nvSpPr>
          <p:cNvPr id="4" name="Slide Number Placeholder 3"/>
          <p:cNvSpPr>
            <a:spLocks noGrp="1"/>
          </p:cNvSpPr>
          <p:nvPr/>
        </p:nvSpPr>
        <p:spPr bwMode="auto">
          <a:xfrm>
            <a:off x="7696200" y="6515100"/>
            <a:ext cx="83820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1" kern="1200">
                <a:solidFill>
                  <a:schemeClr val="tx1"/>
                </a:solidFill>
                <a:latin typeface="Verdana" pitchFamily="-110" charset="0"/>
                <a:ea typeface="ＭＳ Ｐゴシック" pitchFamily="-110" charset="-128"/>
                <a:cs typeface="+mn-cs"/>
              </a:defRPr>
            </a:lvl1pPr>
            <a:lvl2pPr marL="457200" algn="l" rtl="0" eaLnBrk="0" fontAlgn="base" hangingPunct="0">
              <a:spcBef>
                <a:spcPct val="0"/>
              </a:spcBef>
              <a:spcAft>
                <a:spcPct val="0"/>
              </a:spcAft>
              <a:defRPr sz="2400" kern="1200">
                <a:solidFill>
                  <a:schemeClr val="tx1"/>
                </a:solidFill>
                <a:latin typeface="Times" pitchFamily="-110" charset="0"/>
                <a:ea typeface="ＭＳ Ｐゴシック" pitchFamily="-110" charset="-128"/>
                <a:cs typeface="+mn-cs"/>
              </a:defRPr>
            </a:lvl2pPr>
            <a:lvl3pPr marL="914400" algn="l" rtl="0" eaLnBrk="0" fontAlgn="base" hangingPunct="0">
              <a:spcBef>
                <a:spcPct val="0"/>
              </a:spcBef>
              <a:spcAft>
                <a:spcPct val="0"/>
              </a:spcAft>
              <a:defRPr sz="2400" kern="1200">
                <a:solidFill>
                  <a:schemeClr val="tx1"/>
                </a:solidFill>
                <a:latin typeface="Times" pitchFamily="-110" charset="0"/>
                <a:ea typeface="ＭＳ Ｐゴシック" pitchFamily="-110" charset="-128"/>
                <a:cs typeface="+mn-cs"/>
              </a:defRPr>
            </a:lvl3pPr>
            <a:lvl4pPr marL="1371600" algn="l" rtl="0" eaLnBrk="0" fontAlgn="base" hangingPunct="0">
              <a:spcBef>
                <a:spcPct val="0"/>
              </a:spcBef>
              <a:spcAft>
                <a:spcPct val="0"/>
              </a:spcAft>
              <a:defRPr sz="2400" kern="1200">
                <a:solidFill>
                  <a:schemeClr val="tx1"/>
                </a:solidFill>
                <a:latin typeface="Times" pitchFamily="-110" charset="0"/>
                <a:ea typeface="ＭＳ Ｐゴシック" pitchFamily="-110" charset="-128"/>
                <a:cs typeface="+mn-cs"/>
              </a:defRPr>
            </a:lvl4pPr>
            <a:lvl5pPr marL="1828800" algn="l" rtl="0" eaLnBrk="0" fontAlgn="base" hangingPunct="0">
              <a:spcBef>
                <a:spcPct val="0"/>
              </a:spcBef>
              <a:spcAft>
                <a:spcPct val="0"/>
              </a:spcAft>
              <a:defRPr sz="2400" kern="1200">
                <a:solidFill>
                  <a:schemeClr val="tx1"/>
                </a:solidFill>
                <a:latin typeface="Times" pitchFamily="-110" charset="0"/>
                <a:ea typeface="ＭＳ Ｐゴシック" pitchFamily="-110" charset="-128"/>
                <a:cs typeface="+mn-cs"/>
              </a:defRPr>
            </a:lvl5pPr>
            <a:lvl6pPr marL="2286000" algn="l" defTabSz="914400" rtl="0" eaLnBrk="1" latinLnBrk="0" hangingPunct="1">
              <a:defRPr sz="2400" kern="1200">
                <a:solidFill>
                  <a:schemeClr val="tx1"/>
                </a:solidFill>
                <a:latin typeface="Times" pitchFamily="-110" charset="0"/>
                <a:ea typeface="ＭＳ Ｐゴシック" pitchFamily="-110" charset="-128"/>
                <a:cs typeface="+mn-cs"/>
              </a:defRPr>
            </a:lvl6pPr>
            <a:lvl7pPr marL="2743200" algn="l" defTabSz="914400" rtl="0" eaLnBrk="1" latinLnBrk="0" hangingPunct="1">
              <a:defRPr sz="2400" kern="1200">
                <a:solidFill>
                  <a:schemeClr val="tx1"/>
                </a:solidFill>
                <a:latin typeface="Times" pitchFamily="-110" charset="0"/>
                <a:ea typeface="ＭＳ Ｐゴシック" pitchFamily="-110" charset="-128"/>
                <a:cs typeface="+mn-cs"/>
              </a:defRPr>
            </a:lvl7pPr>
            <a:lvl8pPr marL="3200400" algn="l" defTabSz="914400" rtl="0" eaLnBrk="1" latinLnBrk="0" hangingPunct="1">
              <a:defRPr sz="2400" kern="1200">
                <a:solidFill>
                  <a:schemeClr val="tx1"/>
                </a:solidFill>
                <a:latin typeface="Times" pitchFamily="-110" charset="0"/>
                <a:ea typeface="ＭＳ Ｐゴシック" pitchFamily="-110" charset="-128"/>
                <a:cs typeface="+mn-cs"/>
              </a:defRPr>
            </a:lvl8pPr>
            <a:lvl9pPr marL="3657600" algn="l" defTabSz="914400" rtl="0" eaLnBrk="1" latinLnBrk="0" hangingPunct="1">
              <a:defRPr sz="2400" kern="1200">
                <a:solidFill>
                  <a:schemeClr val="tx1"/>
                </a:solidFill>
                <a:latin typeface="Times" pitchFamily="-110" charset="0"/>
                <a:ea typeface="ＭＳ Ｐゴシック" pitchFamily="-110" charset="-128"/>
                <a:cs typeface="+mn-cs"/>
              </a:defRPr>
            </a:lvl9pPr>
          </a:lstStyle>
          <a:p>
            <a:endParaRPr lang="en-US" sz="1200" dirty="0">
              <a:latin typeface="Arial" pitchFamily="34" charset="0"/>
              <a:cs typeface="Arial" pitchFamily="34" charset="0"/>
            </a:endParaRPr>
          </a:p>
        </p:txBody>
      </p:sp>
      <p:pic>
        <p:nvPicPr>
          <p:cNvPr id="29698" name="Picture 2" descr="http://static6.depositphotos.com/1177025/670/v/950/depositphotos_6709928-Vector-brain-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59872"/>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3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fari.org/images/news/428501/image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47800"/>
            <a:ext cx="3631963"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362634"/>
            <a:ext cx="6323206" cy="646331"/>
          </a:xfrm>
          <a:prstGeom prst="rect">
            <a:avLst/>
          </a:prstGeom>
          <a:noFill/>
        </p:spPr>
        <p:txBody>
          <a:bodyPr wrap="none" rtlCol="0">
            <a:spAutoFit/>
          </a:bodyPr>
          <a:lstStyle/>
          <a:p>
            <a:r>
              <a:rPr lang="en-US" sz="3600" b="1" dirty="0" smtClean="0"/>
              <a:t>Macrocephaly: </a:t>
            </a:r>
            <a:r>
              <a:rPr lang="en-US" sz="2800" b="1" dirty="0" smtClean="0"/>
              <a:t>10-20% </a:t>
            </a:r>
            <a:r>
              <a:rPr lang="en-US" sz="2400" b="1" dirty="0" smtClean="0"/>
              <a:t>larger brain size</a:t>
            </a:r>
            <a:endParaRPr lang="en-US" sz="2800" b="1" dirty="0"/>
          </a:p>
        </p:txBody>
      </p:sp>
      <p:pic>
        <p:nvPicPr>
          <p:cNvPr id="8196" name="Picture 4" descr="http://littleheroes.com/wp-blog/wp-content/uploads/2013/01/reading-sick-child-best-medic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520" y="1447800"/>
            <a:ext cx="3629025" cy="4552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198" y="4267200"/>
            <a:ext cx="4038601" cy="2369880"/>
          </a:xfrm>
          <a:prstGeom prst="rect">
            <a:avLst/>
          </a:prstGeom>
          <a:noFill/>
        </p:spPr>
        <p:txBody>
          <a:bodyPr wrap="square" rtlCol="0">
            <a:spAutoFit/>
          </a:bodyPr>
          <a:lstStyle/>
          <a:p>
            <a:r>
              <a:rPr lang="en-US" sz="2800" b="1" dirty="0" smtClean="0"/>
              <a:t>Larger Amygdala</a:t>
            </a:r>
          </a:p>
          <a:p>
            <a:r>
              <a:rPr lang="en-US" sz="2400" dirty="0" smtClean="0"/>
              <a:t>Key role </a:t>
            </a:r>
            <a:r>
              <a:rPr lang="en-US" sz="2400" dirty="0"/>
              <a:t>in the </a:t>
            </a:r>
            <a:r>
              <a:rPr lang="en-US" sz="2400" dirty="0" smtClean="0"/>
              <a:t>processing </a:t>
            </a:r>
            <a:r>
              <a:rPr lang="en-US" sz="2400" dirty="0"/>
              <a:t>of </a:t>
            </a:r>
            <a:r>
              <a:rPr lang="en-US" sz="2400" dirty="0" smtClean="0"/>
              <a:t>emotions.  This brain </a:t>
            </a:r>
            <a:r>
              <a:rPr lang="en-US" sz="2400" dirty="0"/>
              <a:t>structure is linked to both fear responses and </a:t>
            </a:r>
            <a:r>
              <a:rPr lang="en-US" sz="2400" dirty="0" smtClean="0"/>
              <a:t>pleasure</a:t>
            </a:r>
            <a:r>
              <a:rPr lang="en-US" sz="2400" dirty="0"/>
              <a:t> </a:t>
            </a:r>
            <a:r>
              <a:rPr lang="en-US" sz="2400" dirty="0" smtClean="0"/>
              <a:t>as well as anxiety.</a:t>
            </a:r>
            <a:endParaRPr lang="en-US" dirty="0"/>
          </a:p>
        </p:txBody>
      </p:sp>
    </p:spTree>
    <p:extLst>
      <p:ext uri="{BB962C8B-B14F-4D97-AF65-F5344CB8AC3E}">
        <p14:creationId xmlns:p14="http://schemas.microsoft.com/office/powerpoint/2010/main" val="190803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45" t="17797" r="38507" b="14795"/>
          <a:stretch/>
        </p:blipFill>
        <p:spPr bwMode="auto">
          <a:xfrm>
            <a:off x="2362200" y="1143000"/>
            <a:ext cx="4876800" cy="414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67200" y="5486400"/>
            <a:ext cx="822661" cy="584775"/>
          </a:xfrm>
          <a:prstGeom prst="rect">
            <a:avLst/>
          </a:prstGeom>
          <a:noFill/>
        </p:spPr>
        <p:txBody>
          <a:bodyPr wrap="none" rtlCol="0">
            <a:spAutoFit/>
          </a:bodyPr>
          <a:lstStyle/>
          <a:p>
            <a:r>
              <a:rPr lang="en-US" sz="3200" b="1" dirty="0" smtClean="0"/>
              <a:t>CAT</a:t>
            </a:r>
            <a:endParaRPr lang="en-US" sz="3200" b="1" dirty="0"/>
          </a:p>
        </p:txBody>
      </p:sp>
    </p:spTree>
    <p:extLst>
      <p:ext uri="{BB962C8B-B14F-4D97-AF65-F5344CB8AC3E}">
        <p14:creationId xmlns:p14="http://schemas.microsoft.com/office/powerpoint/2010/main" val="373069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esktop Backgrounds &gt; Kitten | Cat | Big cat &gt; Caspian Tiger (Siberian T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799"/>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77125" y="5943600"/>
            <a:ext cx="1189749" cy="584775"/>
          </a:xfrm>
          <a:prstGeom prst="rect">
            <a:avLst/>
          </a:prstGeom>
          <a:noFill/>
        </p:spPr>
        <p:txBody>
          <a:bodyPr wrap="none" rtlCol="0">
            <a:spAutoFit/>
          </a:bodyPr>
          <a:lstStyle/>
          <a:p>
            <a:r>
              <a:rPr lang="en-US" sz="3200" b="1" dirty="0" smtClean="0"/>
              <a:t>TIGER</a:t>
            </a:r>
            <a:endParaRPr lang="en-US" sz="3200" b="1" dirty="0"/>
          </a:p>
        </p:txBody>
      </p:sp>
    </p:spTree>
    <p:extLst>
      <p:ext uri="{BB962C8B-B14F-4D97-AF65-F5344CB8AC3E}">
        <p14:creationId xmlns:p14="http://schemas.microsoft.com/office/powerpoint/2010/main" val="2011675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us.123rf.com/400wm/400/400/snake3d/snake3d1103/snake3d110300119/9180595-megaphone-news-speech-loudspeaker-this-is-a-detailed-render-3d-hi-res--isolated-on-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262" y="4675500"/>
            <a:ext cx="2069498" cy="19711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bandofcats.com/wp-content/uploads/2007/10/pictures-of-cats-halloween_tiger.jpg"/>
          <p:cNvPicPr>
            <a:picLocks noChangeAspect="1" noChangeArrowheads="1"/>
          </p:cNvPicPr>
          <p:nvPr/>
        </p:nvPicPr>
        <p:blipFill rotWithShape="1">
          <a:blip r:embed="rId4">
            <a:extLst>
              <a:ext uri="{28A0092B-C50C-407E-A947-70E740481C1C}">
                <a14:useLocalDpi xmlns:a14="http://schemas.microsoft.com/office/drawing/2010/main" val="0"/>
              </a:ext>
            </a:extLst>
          </a:blip>
          <a:srcRect b="9955"/>
          <a:stretch/>
        </p:blipFill>
        <p:spPr bwMode="auto">
          <a:xfrm>
            <a:off x="6165840" y="1"/>
            <a:ext cx="300549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945" t="17797" r="38507" b="14795"/>
          <a:stretch/>
        </p:blipFill>
        <p:spPr bwMode="auto">
          <a:xfrm>
            <a:off x="2971800" y="0"/>
            <a:ext cx="2895600" cy="246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96168" y="3406557"/>
            <a:ext cx="5813083" cy="769441"/>
          </a:xfrm>
          <a:prstGeom prst="rect">
            <a:avLst/>
          </a:prstGeom>
          <a:noFill/>
        </p:spPr>
        <p:txBody>
          <a:bodyPr wrap="square" rtlCol="0">
            <a:spAutoFit/>
          </a:bodyPr>
          <a:lstStyle/>
          <a:p>
            <a:r>
              <a:rPr lang="en-US" sz="4400" b="1" dirty="0" smtClean="0"/>
              <a:t>Sensory overload.</a:t>
            </a:r>
            <a:endParaRPr lang="en-US" sz="4400" b="1" dirty="0"/>
          </a:p>
        </p:txBody>
      </p:sp>
      <p:pic>
        <p:nvPicPr>
          <p:cNvPr id="13316" name="Picture 4" descr="http://www.musicademy.com/wp-content/uploads/2011/02/tiny-speak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582" y="4526107"/>
            <a:ext cx="4297680" cy="238759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media02.hongkiat.com/beautiful-volume-dials-knobs/9-33-beautiful-volume-dials.jpg"/>
          <p:cNvPicPr>
            <a:picLocks noChangeAspect="1" noChangeArrowheads="1"/>
          </p:cNvPicPr>
          <p:nvPr/>
        </p:nvPicPr>
        <p:blipFill rotWithShape="1">
          <a:blip r:embed="rId7">
            <a:extLst>
              <a:ext uri="{28A0092B-C50C-407E-A947-70E740481C1C}">
                <a14:useLocalDpi xmlns:a14="http://schemas.microsoft.com/office/drawing/2010/main" val="0"/>
              </a:ext>
            </a:extLst>
          </a:blip>
          <a:srcRect l="17614" r="16212"/>
          <a:stretch/>
        </p:blipFill>
        <p:spPr bwMode="auto">
          <a:xfrm>
            <a:off x="190417" y="4504734"/>
            <a:ext cx="2362364" cy="2141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l="16945" t="17797" r="38507" b="14795"/>
          <a:stretch/>
        </p:blipFill>
        <p:spPr bwMode="auto">
          <a:xfrm>
            <a:off x="-76200" y="-30480"/>
            <a:ext cx="2895600" cy="246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9218" y="2606040"/>
            <a:ext cx="1944763" cy="830997"/>
          </a:xfrm>
          <a:prstGeom prst="rect">
            <a:avLst/>
          </a:prstGeom>
          <a:noFill/>
        </p:spPr>
        <p:txBody>
          <a:bodyPr wrap="none" rtlCol="0">
            <a:spAutoFit/>
          </a:bodyPr>
          <a:lstStyle/>
          <a:p>
            <a:r>
              <a:rPr lang="en-US" sz="2400" b="1" dirty="0" smtClean="0"/>
              <a:t>Hypo (under) </a:t>
            </a:r>
          </a:p>
          <a:p>
            <a:r>
              <a:rPr lang="en-US" sz="2400" b="1" dirty="0" smtClean="0"/>
              <a:t>Sensitive</a:t>
            </a:r>
            <a:endParaRPr lang="en-US" sz="2400" b="1" dirty="0"/>
          </a:p>
        </p:txBody>
      </p:sp>
      <p:sp>
        <p:nvSpPr>
          <p:cNvPr id="10" name="TextBox 9"/>
          <p:cNvSpPr txBox="1"/>
          <p:nvPr/>
        </p:nvSpPr>
        <p:spPr>
          <a:xfrm>
            <a:off x="6725959" y="2590800"/>
            <a:ext cx="1856021" cy="830997"/>
          </a:xfrm>
          <a:prstGeom prst="rect">
            <a:avLst/>
          </a:prstGeom>
          <a:noFill/>
        </p:spPr>
        <p:txBody>
          <a:bodyPr wrap="none" rtlCol="0">
            <a:spAutoFit/>
          </a:bodyPr>
          <a:lstStyle/>
          <a:p>
            <a:r>
              <a:rPr lang="en-US" sz="2400" b="1" dirty="0" smtClean="0"/>
              <a:t>Hyper (over) </a:t>
            </a:r>
          </a:p>
          <a:p>
            <a:r>
              <a:rPr lang="en-US" sz="2400" b="1" dirty="0" smtClean="0"/>
              <a:t>Sensitive</a:t>
            </a:r>
            <a:endParaRPr lang="en-US" sz="2400" b="1" dirty="0"/>
          </a:p>
        </p:txBody>
      </p:sp>
      <p:sp>
        <p:nvSpPr>
          <p:cNvPr id="11" name="TextBox 10"/>
          <p:cNvSpPr txBox="1"/>
          <p:nvPr/>
        </p:nvSpPr>
        <p:spPr>
          <a:xfrm>
            <a:off x="3814547" y="2606040"/>
            <a:ext cx="1138453" cy="461665"/>
          </a:xfrm>
          <a:prstGeom prst="rect">
            <a:avLst/>
          </a:prstGeom>
          <a:noFill/>
        </p:spPr>
        <p:txBody>
          <a:bodyPr wrap="none" rtlCol="0">
            <a:spAutoFit/>
          </a:bodyPr>
          <a:lstStyle/>
          <a:p>
            <a:r>
              <a:rPr lang="en-US" sz="2400" b="1" dirty="0" smtClean="0"/>
              <a:t>Normal</a:t>
            </a:r>
            <a:endParaRPr lang="en-US" sz="2400" b="1" dirty="0"/>
          </a:p>
        </p:txBody>
      </p:sp>
    </p:spTree>
    <p:extLst>
      <p:ext uri="{BB962C8B-B14F-4D97-AF65-F5344CB8AC3E}">
        <p14:creationId xmlns:p14="http://schemas.microsoft.com/office/powerpoint/2010/main" val="2434808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133600"/>
            <a:ext cx="5506957" cy="1754326"/>
          </a:xfrm>
          <a:prstGeom prst="rect">
            <a:avLst/>
          </a:prstGeom>
          <a:noFill/>
        </p:spPr>
        <p:txBody>
          <a:bodyPr wrap="none" rtlCol="0">
            <a:spAutoFit/>
          </a:bodyPr>
          <a:lstStyle/>
          <a:p>
            <a:pPr algn="ctr"/>
            <a:r>
              <a:rPr lang="en-US" sz="3600" b="1" dirty="0" smtClean="0"/>
              <a:t>Sensory integration therapy</a:t>
            </a:r>
          </a:p>
          <a:p>
            <a:pPr algn="ctr"/>
            <a:endParaRPr lang="en-US" sz="3600" b="1" dirty="0"/>
          </a:p>
          <a:p>
            <a:pPr algn="ctr"/>
            <a:r>
              <a:rPr lang="en-US" sz="3600" dirty="0" smtClean="0"/>
              <a:t>sound, lights, touch</a:t>
            </a:r>
            <a:endParaRPr lang="en-US" sz="3600" dirty="0"/>
          </a:p>
        </p:txBody>
      </p:sp>
    </p:spTree>
    <p:extLst>
      <p:ext uri="{BB962C8B-B14F-4D97-AF65-F5344CB8AC3E}">
        <p14:creationId xmlns:p14="http://schemas.microsoft.com/office/powerpoint/2010/main" val="3146379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41" t="8139" r="23409" b="7750"/>
          <a:stretch/>
        </p:blipFill>
        <p:spPr bwMode="auto">
          <a:xfrm>
            <a:off x="0" y="-15499"/>
            <a:ext cx="8001000" cy="686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6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2014 Thesis original materials\sort for projects dmi essay\autism\bayview diagnosis photos\08112007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514350"/>
            <a:ext cx="7645400"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19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60" t="10119" r="28801" b="21726"/>
          <a:stretch/>
        </p:blipFill>
        <p:spPr bwMode="auto">
          <a:xfrm>
            <a:off x="348343" y="2935421"/>
            <a:ext cx="4114800" cy="363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78" t="12351" r="26742" b="12648"/>
          <a:stretch/>
        </p:blipFill>
        <p:spPr bwMode="auto">
          <a:xfrm>
            <a:off x="4800600" y="304800"/>
            <a:ext cx="3620407" cy="334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8917" t="14137" r="29753" b="16518"/>
          <a:stretch/>
        </p:blipFill>
        <p:spPr bwMode="auto">
          <a:xfrm>
            <a:off x="5520871" y="3870504"/>
            <a:ext cx="2900136" cy="27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8343" y="359229"/>
            <a:ext cx="2300823" cy="2308324"/>
          </a:xfrm>
          <a:prstGeom prst="rect">
            <a:avLst/>
          </a:prstGeom>
          <a:noFill/>
        </p:spPr>
        <p:txBody>
          <a:bodyPr wrap="none" rtlCol="0">
            <a:spAutoFit/>
          </a:bodyPr>
          <a:lstStyle/>
          <a:p>
            <a:r>
              <a:rPr lang="en-US" sz="4800" b="1" dirty="0" smtClean="0"/>
              <a:t>Interest </a:t>
            </a:r>
          </a:p>
          <a:p>
            <a:r>
              <a:rPr lang="en-US" sz="4800" b="1" dirty="0" smtClean="0"/>
              <a:t>based </a:t>
            </a:r>
          </a:p>
          <a:p>
            <a:r>
              <a:rPr lang="en-US" sz="4800" b="1" dirty="0" smtClean="0"/>
              <a:t>learning</a:t>
            </a:r>
            <a:endParaRPr lang="en-US" sz="4800" dirty="0"/>
          </a:p>
        </p:txBody>
      </p:sp>
    </p:spTree>
    <p:extLst>
      <p:ext uri="{BB962C8B-B14F-4D97-AF65-F5344CB8AC3E}">
        <p14:creationId xmlns:p14="http://schemas.microsoft.com/office/powerpoint/2010/main" val="1013561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7177" t="15534" r="72970" b="58576"/>
          <a:stretch/>
        </p:blipFill>
        <p:spPr bwMode="auto">
          <a:xfrm>
            <a:off x="176462" y="304800"/>
            <a:ext cx="22409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6094" r="28551" b="59781"/>
          <a:stretch/>
        </p:blipFill>
        <p:spPr bwMode="auto">
          <a:xfrm>
            <a:off x="2197937" y="2850814"/>
            <a:ext cx="2420937" cy="2130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30" t="16972" r="52813" b="58576"/>
          <a:stretch/>
        </p:blipFill>
        <p:spPr bwMode="auto">
          <a:xfrm>
            <a:off x="185726" y="2716876"/>
            <a:ext cx="1516507" cy="1597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73349" t="53597" r="8103" b="23375"/>
          <a:stretch/>
        </p:blipFill>
        <p:spPr bwMode="auto">
          <a:xfrm>
            <a:off x="6684170" y="4478173"/>
            <a:ext cx="2093495" cy="2033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72544" t="16109" r="9452" b="59151"/>
          <a:stretch/>
        </p:blipFill>
        <p:spPr bwMode="auto">
          <a:xfrm>
            <a:off x="3310290" y="666414"/>
            <a:ext cx="2032084" cy="218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7574" t="53650" r="73446" b="21179"/>
          <a:stretch/>
        </p:blipFill>
        <p:spPr bwMode="auto">
          <a:xfrm>
            <a:off x="275033" y="4524623"/>
            <a:ext cx="2142331" cy="222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30" t="52787" r="51167" b="22905"/>
          <a:stretch/>
        </p:blipFill>
        <p:spPr bwMode="auto">
          <a:xfrm>
            <a:off x="5062453" y="2378323"/>
            <a:ext cx="22352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3.bp.blogspot.com/-i7erPNSPyjo/TycSm046ooI/AAAAAAAAJFQ/lb93yksv8ZA/s1600/Emoticons+%5BCompatibility+Mode%5D+-+Microsoft+Word+non-commercial+use+1302012+35144+PM.bmp.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2454" r="28942" b="21090"/>
          <a:stretch/>
        </p:blipFill>
        <p:spPr bwMode="auto">
          <a:xfrm>
            <a:off x="6684170" y="42316"/>
            <a:ext cx="2376865" cy="23360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88392" y="5081875"/>
            <a:ext cx="3491661" cy="1107996"/>
          </a:xfrm>
          <a:prstGeom prst="rect">
            <a:avLst/>
          </a:prstGeom>
          <a:noFill/>
        </p:spPr>
        <p:txBody>
          <a:bodyPr wrap="none" rtlCol="0">
            <a:spAutoFit/>
          </a:bodyPr>
          <a:lstStyle/>
          <a:p>
            <a:r>
              <a:rPr lang="en-US" sz="6600" b="1" dirty="0" smtClean="0"/>
              <a:t>Emotions</a:t>
            </a:r>
            <a:endParaRPr lang="en-US" sz="6600" b="1" dirty="0"/>
          </a:p>
        </p:txBody>
      </p:sp>
    </p:spTree>
    <p:extLst>
      <p:ext uri="{BB962C8B-B14F-4D97-AF65-F5344CB8AC3E}">
        <p14:creationId xmlns:p14="http://schemas.microsoft.com/office/powerpoint/2010/main" val="149901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 image for Wearable sensor by Affectiva can measure anxiety and is helping autism r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120" y="5529943"/>
            <a:ext cx="285750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media.mit.edu/~picard/img/6097-1.5-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 y="2666999"/>
            <a:ext cx="1757752" cy="2080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706" y="4769376"/>
            <a:ext cx="4851328" cy="1631216"/>
          </a:xfrm>
          <a:prstGeom prst="rect">
            <a:avLst/>
          </a:prstGeom>
          <a:noFill/>
        </p:spPr>
        <p:txBody>
          <a:bodyPr wrap="none" rtlCol="0">
            <a:spAutoFit/>
          </a:bodyPr>
          <a:lstStyle/>
          <a:p>
            <a:r>
              <a:rPr lang="en-US" sz="2800" b="1" dirty="0" smtClean="0"/>
              <a:t>Professor Rosalind W. Picard</a:t>
            </a:r>
          </a:p>
          <a:p>
            <a:r>
              <a:rPr lang="en-US" sz="2400" dirty="0" smtClean="0"/>
              <a:t>Director </a:t>
            </a:r>
          </a:p>
          <a:p>
            <a:r>
              <a:rPr lang="en-US" sz="2400" dirty="0" smtClean="0"/>
              <a:t>Affective Computing Research Group </a:t>
            </a:r>
          </a:p>
          <a:p>
            <a:r>
              <a:rPr lang="en-US" sz="2400" dirty="0" smtClean="0"/>
              <a:t>MIT Media Lab </a:t>
            </a:r>
            <a:endParaRPr lang="en-US" sz="2400" dirty="0"/>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4950" t="18453" r="13992" b="16007"/>
          <a:stretch/>
        </p:blipFill>
        <p:spPr bwMode="auto">
          <a:xfrm>
            <a:off x="2773764" y="32657"/>
            <a:ext cx="6088840" cy="36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726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imedicalapps.com/wp-content/uploads/2011/10/qsensor-curve2_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7" y="610658"/>
            <a:ext cx="9011654" cy="6247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5513457"/>
            <a:ext cx="2092239" cy="707886"/>
          </a:xfrm>
          <a:prstGeom prst="rect">
            <a:avLst/>
          </a:prstGeom>
          <a:noFill/>
        </p:spPr>
        <p:txBody>
          <a:bodyPr wrap="none" rtlCol="0">
            <a:spAutoFit/>
          </a:bodyPr>
          <a:lstStyle/>
          <a:p>
            <a:r>
              <a:rPr lang="en-US" sz="4000" b="1" dirty="0" smtClean="0"/>
              <a:t>Q Sensor</a:t>
            </a:r>
            <a:endParaRPr lang="en-US" sz="4000" b="1" dirty="0"/>
          </a:p>
        </p:txBody>
      </p:sp>
    </p:spTree>
    <p:extLst>
      <p:ext uri="{BB962C8B-B14F-4D97-AF65-F5344CB8AC3E}">
        <p14:creationId xmlns:p14="http://schemas.microsoft.com/office/powerpoint/2010/main" val="119206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7971"/>
            <a:ext cx="7791877" cy="707886"/>
          </a:xfrm>
          <a:prstGeom prst="rect">
            <a:avLst/>
          </a:prstGeom>
          <a:noFill/>
        </p:spPr>
        <p:txBody>
          <a:bodyPr wrap="none" rtlCol="0">
            <a:spAutoFit/>
          </a:bodyPr>
          <a:lstStyle/>
          <a:p>
            <a:r>
              <a:rPr lang="en-US" sz="4000" b="1" dirty="0" smtClean="0"/>
              <a:t>What is </a:t>
            </a:r>
            <a:r>
              <a:rPr lang="en-US" sz="4000" b="1" dirty="0" err="1" smtClean="0"/>
              <a:t>Electrodermal</a:t>
            </a:r>
            <a:r>
              <a:rPr lang="en-US" sz="4000" b="1" dirty="0" smtClean="0"/>
              <a:t> </a:t>
            </a:r>
            <a:r>
              <a:rPr lang="en-US" sz="4000" b="1" dirty="0"/>
              <a:t>Activity (</a:t>
            </a:r>
            <a:r>
              <a:rPr lang="en-US" sz="4000" b="1" dirty="0" smtClean="0"/>
              <a:t>EDA</a:t>
            </a:r>
            <a:endParaRPr lang="en-US" sz="4000" dirty="0"/>
          </a:p>
        </p:txBody>
      </p:sp>
      <p:sp>
        <p:nvSpPr>
          <p:cNvPr id="3" name="Lightning Bolt 2"/>
          <p:cNvSpPr/>
          <p:nvPr/>
        </p:nvSpPr>
        <p:spPr>
          <a:xfrm>
            <a:off x="533400" y="3352800"/>
            <a:ext cx="1981200" cy="22860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www.beautythroughstrength.com/wp-content/uploads/2012/03/Soft-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993" y="2873146"/>
            <a:ext cx="6356008" cy="391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4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dn.imedicalapps.com/wp-content/uploads/2011/10/qsensor-screen-1_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020" y="3429000"/>
            <a:ext cx="5503997" cy="31790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fari.org/images/images-2013-folder/images-profiles-2013/20130408profilegoodwi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963"/>
            <a:ext cx="6381934" cy="339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87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68" t="15477" r="11650" b="15774"/>
          <a:stretch/>
        </p:blipFill>
        <p:spPr bwMode="auto">
          <a:xfrm>
            <a:off x="190562" y="1527529"/>
            <a:ext cx="8610600" cy="418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76752" y="5696634"/>
            <a:ext cx="4038221" cy="646331"/>
          </a:xfrm>
          <a:prstGeom prst="rect">
            <a:avLst/>
          </a:prstGeom>
          <a:noFill/>
        </p:spPr>
        <p:txBody>
          <a:bodyPr wrap="none" rtlCol="0">
            <a:spAutoFit/>
          </a:bodyPr>
          <a:lstStyle/>
          <a:p>
            <a:r>
              <a:rPr lang="en-US" sz="3600" b="1" dirty="0" smtClean="0"/>
              <a:t>http://storyscape.io</a:t>
            </a:r>
            <a:endParaRPr lang="en-US" sz="3600" b="1" dirty="0"/>
          </a:p>
        </p:txBody>
      </p:sp>
      <p:sp>
        <p:nvSpPr>
          <p:cNvPr id="3" name="Rectangle 2"/>
          <p:cNvSpPr/>
          <p:nvPr/>
        </p:nvSpPr>
        <p:spPr>
          <a:xfrm>
            <a:off x="3135393" y="344268"/>
            <a:ext cx="2720938" cy="646331"/>
          </a:xfrm>
          <a:prstGeom prst="rect">
            <a:avLst/>
          </a:prstGeom>
        </p:spPr>
        <p:txBody>
          <a:bodyPr wrap="none">
            <a:spAutoFit/>
          </a:bodyPr>
          <a:lstStyle/>
          <a:p>
            <a:r>
              <a:rPr lang="en-US" sz="3600" b="1" dirty="0" smtClean="0"/>
              <a:t>Social Stories</a:t>
            </a:r>
            <a:endParaRPr lang="en-US" sz="3600" b="1" dirty="0"/>
          </a:p>
        </p:txBody>
      </p:sp>
    </p:spTree>
    <p:extLst>
      <p:ext uri="{BB962C8B-B14F-4D97-AF65-F5344CB8AC3E}">
        <p14:creationId xmlns:p14="http://schemas.microsoft.com/office/powerpoint/2010/main" val="3478525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spacecollective.org/userdata/3bGz1MiW/1232137662/blocks_image_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9902"/>
            <a:ext cx="3048000" cy="204260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images.gizmag.com/inline/zeno-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0"/>
            <a:ext cx="5038725"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0.wp.com/blog.kaltura.org/wp-content/uploads/2013/04/blabdroid.png?resize=626%2C3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27549"/>
            <a:ext cx="3688080" cy="207970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today.uconn.edu/wp-content/uploads/2010/07/Robot4_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148762"/>
            <a:ext cx="6096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robotshop.com/blog/en/files/keepon_motio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560" y="0"/>
            <a:ext cx="4410075" cy="2148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8480" y="5334000"/>
            <a:ext cx="3161058" cy="1323439"/>
          </a:xfrm>
          <a:prstGeom prst="rect">
            <a:avLst/>
          </a:prstGeom>
          <a:noFill/>
        </p:spPr>
        <p:txBody>
          <a:bodyPr wrap="none" rtlCol="0">
            <a:spAutoFit/>
          </a:bodyPr>
          <a:lstStyle/>
          <a:p>
            <a:r>
              <a:rPr lang="en-US" sz="8000" b="1" dirty="0" smtClean="0">
                <a:solidFill>
                  <a:srgbClr val="FFFF00"/>
                </a:solidFill>
              </a:rPr>
              <a:t>Robots</a:t>
            </a:r>
            <a:endParaRPr lang="en-US" sz="8000" b="1" dirty="0">
              <a:solidFill>
                <a:srgbClr val="FFFF00"/>
              </a:solidFill>
            </a:endParaRPr>
          </a:p>
        </p:txBody>
      </p:sp>
    </p:spTree>
    <p:extLst>
      <p:ext uri="{BB962C8B-B14F-4D97-AF65-F5344CB8AC3E}">
        <p14:creationId xmlns:p14="http://schemas.microsoft.com/office/powerpoint/2010/main" val="1193539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scontent-a-lga.xx.fbcdn.net/hphotos-ash3/t31.0-8/q71/s720x720/1090894_10152198864012679_83459823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18" y="838200"/>
            <a:ext cx="2816806" cy="4251783"/>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ecx.images-amazon.com/images/I/51%2BUeZ5mh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296" y="2209800"/>
            <a:ext cx="3222852" cy="4251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80092" y="253425"/>
            <a:ext cx="2831416" cy="584775"/>
          </a:xfrm>
          <a:prstGeom prst="rect">
            <a:avLst/>
          </a:prstGeom>
          <a:noFill/>
        </p:spPr>
        <p:txBody>
          <a:bodyPr wrap="none" rtlCol="0">
            <a:spAutoFit/>
          </a:bodyPr>
          <a:lstStyle/>
          <a:p>
            <a:r>
              <a:rPr lang="en-US" sz="3200" b="1" dirty="0" smtClean="0"/>
              <a:t>Further reading</a:t>
            </a:r>
            <a:endParaRPr lang="en-US" sz="3200" b="1" dirty="0"/>
          </a:p>
        </p:txBody>
      </p:sp>
      <p:pic>
        <p:nvPicPr>
          <p:cNvPr id="27654" name="Picture 6" descr="http://autismandoughtisms.files.wordpress.com/2012/02/history-autism.jpeg?w=300&amp;h=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567" y="1371600"/>
            <a:ext cx="2835729" cy="425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78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47637"/>
            <a:ext cx="2724464" cy="707886"/>
          </a:xfrm>
          <a:prstGeom prst="rect">
            <a:avLst/>
          </a:prstGeom>
          <a:noFill/>
        </p:spPr>
        <p:txBody>
          <a:bodyPr wrap="none" rtlCol="0">
            <a:spAutoFit/>
          </a:bodyPr>
          <a:lstStyle/>
          <a:p>
            <a:r>
              <a:rPr lang="en-US" sz="4000" b="1" dirty="0" smtClean="0"/>
              <a:t>The Future?</a:t>
            </a:r>
            <a:endParaRPr lang="en-US" sz="4000" b="1" dirty="0"/>
          </a:p>
        </p:txBody>
      </p:sp>
      <p:sp>
        <p:nvSpPr>
          <p:cNvPr id="3" name="TextBox 2"/>
          <p:cNvSpPr txBox="1"/>
          <p:nvPr/>
        </p:nvSpPr>
        <p:spPr>
          <a:xfrm>
            <a:off x="304800" y="1295400"/>
            <a:ext cx="8382000" cy="5262979"/>
          </a:xfrm>
          <a:prstGeom prst="rect">
            <a:avLst/>
          </a:prstGeom>
          <a:noFill/>
        </p:spPr>
        <p:txBody>
          <a:bodyPr wrap="square" rtlCol="0">
            <a:spAutoFit/>
          </a:bodyPr>
          <a:lstStyle/>
          <a:p>
            <a:r>
              <a:rPr lang="en-US" sz="2800" dirty="0" smtClean="0"/>
              <a:t>In general trend has been towards greater improvement</a:t>
            </a:r>
          </a:p>
          <a:p>
            <a:pPr lvl="1"/>
            <a:r>
              <a:rPr lang="en-US" sz="2800" dirty="0" smtClean="0">
                <a:ea typeface="ＭＳ Ｐゴシック" pitchFamily="-110" charset="-128"/>
              </a:rPr>
              <a:t>Better adult outcomes</a:t>
            </a:r>
          </a:p>
          <a:p>
            <a:pPr lvl="1"/>
            <a:r>
              <a:rPr lang="en-US" sz="2800" dirty="0" smtClean="0">
                <a:ea typeface="ＭＳ Ｐゴシック" pitchFamily="-110" charset="-128"/>
              </a:rPr>
              <a:t>More individuals with language</a:t>
            </a:r>
          </a:p>
          <a:p>
            <a:pPr lvl="1"/>
            <a:r>
              <a:rPr lang="en-US" sz="2800" dirty="0" smtClean="0">
                <a:ea typeface="ＭＳ Ｐゴシック" pitchFamily="-110" charset="-128"/>
              </a:rPr>
              <a:t>Higher levels of IQ</a:t>
            </a:r>
          </a:p>
          <a:p>
            <a:pPr lvl="1"/>
            <a:endParaRPr lang="en-US" sz="2800" dirty="0" smtClean="0">
              <a:ea typeface="ＭＳ Ｐゴシック" pitchFamily="-110" charset="-128"/>
            </a:endParaRPr>
          </a:p>
          <a:p>
            <a:r>
              <a:rPr lang="en-US" sz="2800" dirty="0" smtClean="0"/>
              <a:t>Problems do remain, d</a:t>
            </a:r>
            <a:r>
              <a:rPr lang="en-US" sz="2800" dirty="0" smtClean="0">
                <a:ea typeface="ＭＳ Ｐゴシック" pitchFamily="-110" charset="-128"/>
              </a:rPr>
              <a:t>ifficulties understanding ‘normal’ ‘cure’</a:t>
            </a:r>
          </a:p>
          <a:p>
            <a:endParaRPr lang="en-US" sz="2800" dirty="0">
              <a:ea typeface="ＭＳ Ｐゴシック" pitchFamily="-110" charset="-128"/>
            </a:endParaRPr>
          </a:p>
          <a:p>
            <a:r>
              <a:rPr lang="en-US" sz="2800" dirty="0" smtClean="0">
                <a:ea typeface="ＭＳ Ｐゴシック" pitchFamily="-110" charset="-128"/>
              </a:rPr>
              <a:t>Career possibilities to help people on the Autis</a:t>
            </a:r>
            <a:r>
              <a:rPr lang="en-US" sz="2800" dirty="0" smtClean="0">
                <a:ea typeface="ＭＳ Ｐゴシック" pitchFamily="-110" charset="-128"/>
              </a:rPr>
              <a:t>m spectrum: Game Designers, Neuroscientists, Special Educators, Researchers (psychology), </a:t>
            </a:r>
            <a:endParaRPr lang="en-US" sz="2800" dirty="0" smtClean="0">
              <a:ea typeface="ＭＳ Ｐゴシック" pitchFamily="-110" charset="-128"/>
            </a:endParaRPr>
          </a:p>
          <a:p>
            <a:endParaRPr lang="en-US" sz="2800" dirty="0"/>
          </a:p>
        </p:txBody>
      </p:sp>
    </p:spTree>
    <p:extLst>
      <p:ext uri="{BB962C8B-B14F-4D97-AF65-F5344CB8AC3E}">
        <p14:creationId xmlns:p14="http://schemas.microsoft.com/office/powerpoint/2010/main" val="423424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8763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r>
              <a:rPr lang="en-US" dirty="0" smtClean="0"/>
              <a:t>WHAT IS AUTISM?</a:t>
            </a:r>
          </a:p>
        </p:txBody>
      </p:sp>
      <p:sp>
        <p:nvSpPr>
          <p:cNvPr id="3" name="Rectangle 2"/>
          <p:cNvSpPr>
            <a:spLocks noGrp="1" noChangeArrowheads="1"/>
          </p:cNvSpPr>
          <p:nvPr/>
        </p:nvSpPr>
        <p:spPr bwMode="auto">
          <a:xfrm>
            <a:off x="3086100" y="908050"/>
            <a:ext cx="5562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2"/>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70000"/>
              <a:buBlip>
                <a:blip r:embed="rId5"/>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70000"/>
              <a:buBlip>
                <a:blip r:embed="rId6"/>
              </a:buBlip>
              <a:defRPr sz="2000">
                <a:solidFill>
                  <a:schemeClr val="tx1"/>
                </a:solidFill>
                <a:latin typeface="+mn-lt"/>
                <a:ea typeface="ＭＳ Ｐゴシック" charset="-128"/>
              </a:defRPr>
            </a:lvl5pPr>
            <a:lvl6pPr marL="25146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6pPr>
            <a:lvl7pPr marL="29718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7pPr>
            <a:lvl8pPr marL="34290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8pPr>
            <a:lvl9pPr marL="38862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9pPr>
          </a:lstStyle>
          <a:p>
            <a:pPr eaLnBrk="1" hangingPunct="1">
              <a:lnSpc>
                <a:spcPct val="90000"/>
              </a:lnSpc>
            </a:pPr>
            <a:r>
              <a:rPr lang="en-US" sz="2800" dirty="0" smtClean="0"/>
              <a:t>Very complex, often baffling developmental disability</a:t>
            </a:r>
          </a:p>
          <a:p>
            <a:pPr eaLnBrk="1" hangingPunct="1">
              <a:lnSpc>
                <a:spcPct val="90000"/>
              </a:lnSpc>
            </a:pPr>
            <a:r>
              <a:rPr lang="en-US" sz="2800" dirty="0" smtClean="0"/>
              <a:t>First described by Leo </a:t>
            </a:r>
            <a:r>
              <a:rPr lang="en-US" sz="2800" dirty="0" err="1" smtClean="0"/>
              <a:t>Kanner</a:t>
            </a:r>
            <a:r>
              <a:rPr lang="en-US" sz="2800" dirty="0" smtClean="0"/>
              <a:t> in 1943 as </a:t>
            </a:r>
            <a:r>
              <a:rPr lang="en-US" sz="2800" i="1" dirty="0" smtClean="0"/>
              <a:t>early infantile autism</a:t>
            </a:r>
            <a:endParaRPr lang="en-US" sz="2800" dirty="0" smtClean="0"/>
          </a:p>
          <a:p>
            <a:pPr eaLnBrk="1" hangingPunct="1">
              <a:lnSpc>
                <a:spcPct val="90000"/>
              </a:lnSpc>
            </a:pPr>
            <a:r>
              <a:rPr lang="en-US" sz="2800" dirty="0" smtClean="0"/>
              <a:t>“Auto” – children are “locked within themselves.”</a:t>
            </a:r>
          </a:p>
          <a:p>
            <a:pPr eaLnBrk="1" hangingPunct="1">
              <a:lnSpc>
                <a:spcPct val="90000"/>
              </a:lnSpc>
            </a:pPr>
            <a:r>
              <a:rPr lang="en-US" sz="2800" dirty="0" smtClean="0"/>
              <a:t>For next 30 years, considered to be an </a:t>
            </a:r>
            <a:r>
              <a:rPr lang="en-US" sz="2800" i="1" dirty="0" smtClean="0"/>
              <a:t>emotional </a:t>
            </a:r>
            <a:r>
              <a:rPr lang="en-US" sz="2800" i="1" dirty="0" smtClean="0"/>
              <a:t>disturbance</a:t>
            </a:r>
          </a:p>
          <a:p>
            <a:pPr eaLnBrk="1" hangingPunct="1">
              <a:lnSpc>
                <a:spcPct val="90000"/>
              </a:lnSpc>
            </a:pPr>
            <a:r>
              <a:rPr lang="en-US" sz="2800" dirty="0"/>
              <a:t>Very likely </a:t>
            </a:r>
            <a:r>
              <a:rPr lang="en-US" sz="2800" b="1" dirty="0"/>
              <a:t>neurological</a:t>
            </a:r>
            <a:r>
              <a:rPr lang="en-US" sz="2800" dirty="0"/>
              <a:t> in origin – not emotional</a:t>
            </a:r>
          </a:p>
          <a:p>
            <a:pPr eaLnBrk="1" hangingPunct="1">
              <a:lnSpc>
                <a:spcPct val="90000"/>
              </a:lnSpc>
            </a:pPr>
            <a:r>
              <a:rPr lang="en-US" sz="2800" dirty="0"/>
              <a:t>No known racial, ethnic, or social boundaries</a:t>
            </a:r>
          </a:p>
          <a:p>
            <a:pPr eaLnBrk="1" hangingPunct="1">
              <a:lnSpc>
                <a:spcPct val="90000"/>
              </a:lnSpc>
            </a:pPr>
            <a:r>
              <a:rPr lang="en-US" sz="2800" dirty="0"/>
              <a:t>No relation to family income, lifestyle</a:t>
            </a:r>
          </a:p>
          <a:p>
            <a:pPr eaLnBrk="1" hangingPunct="1">
              <a:lnSpc>
                <a:spcPct val="90000"/>
              </a:lnSpc>
            </a:pPr>
            <a:endParaRPr lang="en-US" sz="2800" dirty="0" smtClean="0"/>
          </a:p>
        </p:txBody>
      </p:sp>
      <p:pic>
        <p:nvPicPr>
          <p:cNvPr id="4" name="Picture 3" descr="h-autism">
            <a:hlinkClick r:id="rId7"/>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1673225"/>
            <a:ext cx="20669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313280" y="2140803"/>
            <a:ext cx="20665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800" dirty="0">
                <a:latin typeface="Arial" pitchFamily="34" charset="0"/>
                <a:cs typeface="Arial" pitchFamily="34" charset="0"/>
              </a:rPr>
              <a:t>Autism</a:t>
            </a:r>
          </a:p>
        </p:txBody>
      </p:sp>
      <p:grpSp>
        <p:nvGrpSpPr>
          <p:cNvPr id="3" name="Group 14"/>
          <p:cNvGrpSpPr>
            <a:grpSpLocks/>
          </p:cNvGrpSpPr>
          <p:nvPr/>
        </p:nvGrpSpPr>
        <p:grpSpPr bwMode="auto">
          <a:xfrm>
            <a:off x="446088" y="3143249"/>
            <a:ext cx="8331200" cy="1781178"/>
            <a:chOff x="-151" y="1260"/>
            <a:chExt cx="5248" cy="1122"/>
          </a:xfrm>
        </p:grpSpPr>
        <p:sp>
          <p:nvSpPr>
            <p:cNvPr id="4" name="Rectangle 12"/>
            <p:cNvSpPr>
              <a:spLocks noChangeArrowheads="1"/>
            </p:cNvSpPr>
            <p:nvPr/>
          </p:nvSpPr>
          <p:spPr bwMode="auto">
            <a:xfrm>
              <a:off x="-151" y="1260"/>
              <a:ext cx="524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latin typeface="Arial" pitchFamily="34" charset="0"/>
                  <a:cs typeface="Arial" pitchFamily="34" charset="0"/>
                </a:rPr>
                <a:t>A spectrum of neuropsychiatric </a:t>
              </a:r>
              <a:r>
                <a:rPr lang="en-US" sz="2400" dirty="0" smtClean="0">
                  <a:latin typeface="Arial" pitchFamily="34" charset="0"/>
                  <a:cs typeface="Arial" pitchFamily="34" charset="0"/>
                </a:rPr>
                <a:t>disorders, with limitations in </a:t>
              </a:r>
            </a:p>
            <a:p>
              <a:pPr algn="ctr"/>
              <a:r>
                <a:rPr lang="en-US" sz="2400" dirty="0" smtClean="0">
                  <a:latin typeface="Arial" pitchFamily="34" charset="0"/>
                  <a:cs typeface="Arial" pitchFamily="34" charset="0"/>
                </a:rPr>
                <a:t>social interaction, communication</a:t>
              </a:r>
              <a:r>
                <a:rPr lang="en-US" sz="2400" dirty="0">
                  <a:latin typeface="Arial" pitchFamily="34" charset="0"/>
                  <a:cs typeface="Arial" pitchFamily="34" charset="0"/>
                </a:rPr>
                <a:t>, and unusual </a:t>
              </a:r>
            </a:p>
            <a:p>
              <a:pPr algn="ctr"/>
              <a:r>
                <a:rPr lang="en-US" sz="2400" dirty="0">
                  <a:latin typeface="Arial" pitchFamily="34" charset="0"/>
                  <a:cs typeface="Arial" pitchFamily="34" charset="0"/>
                </a:rPr>
                <a:t>and repetitive </a:t>
              </a:r>
              <a:r>
                <a:rPr lang="en-US" sz="2400" dirty="0" smtClean="0">
                  <a:latin typeface="Arial" pitchFamily="34" charset="0"/>
                  <a:cs typeface="Arial" pitchFamily="34" charset="0"/>
                </a:rPr>
                <a:t>behavior.</a:t>
              </a:r>
            </a:p>
          </p:txBody>
        </p:sp>
        <p:sp>
          <p:nvSpPr>
            <p:cNvPr id="5" name="Rectangle 13"/>
            <p:cNvSpPr>
              <a:spLocks noChangeArrowheads="1"/>
            </p:cNvSpPr>
            <p:nvPr/>
          </p:nvSpPr>
          <p:spPr bwMode="auto">
            <a:xfrm>
              <a:off x="480" y="2208"/>
              <a:ext cx="11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200" dirty="0">
                <a:solidFill>
                  <a:schemeClr val="accent1"/>
                </a:solidFill>
                <a:latin typeface="Arial" pitchFamily="34" charset="0"/>
                <a:cs typeface="Arial" pitchFamily="34" charset="0"/>
              </a:endParaRPr>
            </a:p>
          </p:txBody>
        </p:sp>
      </p:grpSp>
      <p:pic>
        <p:nvPicPr>
          <p:cNvPr id="10242" name="Picture 2" descr="FASD impacts brain development throughout childhood and adolescence not just at 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048" y="-1"/>
            <a:ext cx="3334952" cy="19609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6088" y="4883765"/>
            <a:ext cx="8331200" cy="2431435"/>
          </a:xfrm>
          <a:prstGeom prst="rect">
            <a:avLst/>
          </a:prstGeom>
          <a:noFill/>
        </p:spPr>
        <p:txBody>
          <a:bodyPr wrap="square" rtlCol="0">
            <a:spAutoFit/>
          </a:bodyPr>
          <a:lstStyle/>
          <a:p>
            <a:pPr>
              <a:lnSpc>
                <a:spcPct val="90000"/>
              </a:lnSpc>
            </a:pPr>
            <a:r>
              <a:rPr lang="en-US" sz="4000" dirty="0" smtClean="0"/>
              <a:t>“If you’ve seen one child with autism, you’ve seen one child with autism.”</a:t>
            </a:r>
          </a:p>
          <a:p>
            <a:pPr>
              <a:lnSpc>
                <a:spcPct val="90000"/>
              </a:lnSpc>
            </a:pPr>
            <a:r>
              <a:rPr lang="en-US" sz="4000" dirty="0" smtClean="0"/>
              <a:t>      		</a:t>
            </a:r>
            <a:r>
              <a:rPr lang="en-US" sz="2800" dirty="0" smtClean="0"/>
              <a:t>-Brenda Smith-Myles</a:t>
            </a:r>
            <a:endParaRPr lang="en-US" sz="6000" dirty="0" smtClean="0"/>
          </a:p>
          <a:p>
            <a:endParaRPr lang="en-US" sz="4000" dirty="0"/>
          </a:p>
        </p:txBody>
      </p:sp>
    </p:spTree>
    <p:extLst>
      <p:ext uri="{BB962C8B-B14F-4D97-AF65-F5344CB8AC3E}">
        <p14:creationId xmlns:p14="http://schemas.microsoft.com/office/powerpoint/2010/main" val="318190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 y="616089"/>
            <a:ext cx="8077200" cy="5632311"/>
          </a:xfrm>
          <a:prstGeom prst="rect">
            <a:avLst/>
          </a:prstGeom>
          <a:noFill/>
        </p:spPr>
        <p:txBody>
          <a:bodyPr wrap="square" rtlCol="0">
            <a:spAutoFit/>
          </a:bodyPr>
          <a:lstStyle/>
          <a:p>
            <a:pPr algn="ctr"/>
            <a:r>
              <a:rPr lang="en-US" sz="2800" b="1" dirty="0" smtClean="0">
                <a:latin typeface="Arial" pitchFamily="34" charset="0"/>
                <a:cs typeface="Arial" pitchFamily="34" charset="0"/>
              </a:rPr>
              <a:t>Autism is a developmental disorder</a:t>
            </a:r>
          </a:p>
          <a:p>
            <a:pPr algn="ctr"/>
            <a:endParaRPr lang="en-US" sz="3200" dirty="0" smtClean="0">
              <a:latin typeface="Arial" pitchFamily="34" charset="0"/>
              <a:cs typeface="Arial" pitchFamily="34" charset="0"/>
            </a:endParaRPr>
          </a:p>
          <a:p>
            <a:pPr algn="ctr"/>
            <a:r>
              <a:rPr lang="en-US" sz="2400" dirty="0" smtClean="0">
                <a:latin typeface="Arial" pitchFamily="34" charset="0"/>
                <a:cs typeface="Arial" pitchFamily="34" charset="0"/>
              </a:rPr>
              <a:t>Like these disorders:</a:t>
            </a:r>
          </a:p>
          <a:p>
            <a:pPr algn="ctr"/>
            <a:r>
              <a:rPr lang="en-US" sz="3200" dirty="0" smtClean="0">
                <a:latin typeface="Arial" pitchFamily="34" charset="0"/>
                <a:cs typeface="Arial" pitchFamily="34" charset="0"/>
              </a:rPr>
              <a:t>Cerebral palsy, Down’s syndrome, Learning disabilities and ADHD (Attention deficient hyperactive disorder)</a:t>
            </a:r>
          </a:p>
          <a:p>
            <a:pPr algn="ctr"/>
            <a:endParaRPr lang="en-US" sz="2000" dirty="0" smtClean="0">
              <a:latin typeface="Arial" pitchFamily="34" charset="0"/>
              <a:cs typeface="Arial" pitchFamily="34" charset="0"/>
            </a:endParaRPr>
          </a:p>
          <a:p>
            <a:pPr algn="ctr"/>
            <a:endParaRPr lang="en-US" sz="2000" dirty="0">
              <a:latin typeface="Arial" pitchFamily="34" charset="0"/>
              <a:cs typeface="Arial" pitchFamily="34" charset="0"/>
            </a:endParaRPr>
          </a:p>
          <a:p>
            <a:pPr algn="ctr"/>
            <a:r>
              <a:rPr lang="en-US" sz="2000" dirty="0" smtClean="0">
                <a:latin typeface="Arial" pitchFamily="34" charset="0"/>
                <a:cs typeface="Arial" pitchFamily="34" charset="0"/>
              </a:rPr>
              <a:t>People on the Autism spectrum are born with it. Early intervention, educational support and help can lead to independence and better outcomes later in life.</a:t>
            </a:r>
          </a:p>
          <a:p>
            <a:pPr algn="ctr"/>
            <a:endParaRPr lang="en-US" sz="2000" dirty="0">
              <a:latin typeface="Arial" pitchFamily="34" charset="0"/>
              <a:cs typeface="Arial" pitchFamily="34" charset="0"/>
            </a:endParaRPr>
          </a:p>
          <a:p>
            <a:pPr algn="ctr"/>
            <a:r>
              <a:rPr lang="en-US" sz="2000" dirty="0" smtClean="0">
                <a:latin typeface="Arial" pitchFamily="34" charset="0"/>
                <a:cs typeface="Arial" pitchFamily="34" charset="0"/>
              </a:rPr>
              <a:t>There are no medical tests for Autism, only behavior tests.</a:t>
            </a:r>
            <a:endParaRPr lang="en-US" sz="2000" dirty="0" smtClean="0">
              <a:latin typeface="Arial" pitchFamily="34" charset="0"/>
              <a:cs typeface="Arial" pitchFamily="34" charset="0"/>
            </a:endParaRPr>
          </a:p>
          <a:p>
            <a:pPr algn="ctr"/>
            <a:endParaRPr lang="en-US" sz="2000" dirty="0" smtClean="0">
              <a:latin typeface="Arial" pitchFamily="34" charset="0"/>
              <a:cs typeface="Arial" pitchFamily="34" charset="0"/>
            </a:endParaRPr>
          </a:p>
          <a:p>
            <a:pPr algn="ct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327812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smtClean="0"/>
              <a:t>What </a:t>
            </a:r>
            <a:r>
              <a:rPr lang="en-US" dirty="0" smtClean="0"/>
              <a:t>behavior is </a:t>
            </a:r>
            <a:r>
              <a:rPr lang="en-US" dirty="0" smtClean="0"/>
              <a:t>this child displaying?</a:t>
            </a:r>
            <a:endParaRPr lang="en-US" dirty="0"/>
          </a:p>
        </p:txBody>
      </p:sp>
      <p:sp>
        <p:nvSpPr>
          <p:cNvPr id="3" name="Title 2"/>
          <p:cNvSpPr>
            <a:spLocks noGrp="1"/>
          </p:cNvSpPr>
          <p:nvPr>
            <p:ph type="title"/>
          </p:nvPr>
        </p:nvSpPr>
        <p:spPr/>
        <p:txBody>
          <a:bodyPr/>
          <a:lstStyle/>
          <a:p>
            <a:r>
              <a:rPr lang="en-US" dirty="0" smtClean="0"/>
              <a:t>Developmental Milestones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193973"/>
            <a:ext cx="7086600" cy="4521121"/>
          </a:xfrm>
          <a:prstGeom prst="rect">
            <a:avLst/>
          </a:prstGeom>
        </p:spPr>
      </p:pic>
    </p:spTree>
    <p:extLst>
      <p:ext uri="{BB962C8B-B14F-4D97-AF65-F5344CB8AC3E}">
        <p14:creationId xmlns:p14="http://schemas.microsoft.com/office/powerpoint/2010/main" val="3078900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85800" y="7651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r>
              <a:rPr lang="en-US" dirty="0" smtClean="0"/>
              <a:t>Echolalia</a:t>
            </a:r>
            <a:endParaRPr lang="en-US" dirty="0" smtClean="0"/>
          </a:p>
        </p:txBody>
      </p:sp>
      <p:sp>
        <p:nvSpPr>
          <p:cNvPr id="3" name="Rectangle 2"/>
          <p:cNvSpPr>
            <a:spLocks noGrp="1" noChangeArrowheads="1"/>
          </p:cNvSpPr>
          <p:nvPr/>
        </p:nvSpPr>
        <p:spPr bwMode="auto">
          <a:xfrm>
            <a:off x="685800" y="19780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2"/>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70000"/>
              <a:buBlip>
                <a:blip r:embed="rId5"/>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70000"/>
              <a:buBlip>
                <a:blip r:embed="rId6"/>
              </a:buBlip>
              <a:defRPr sz="2000">
                <a:solidFill>
                  <a:schemeClr val="tx1"/>
                </a:solidFill>
                <a:latin typeface="+mn-lt"/>
                <a:ea typeface="ＭＳ Ｐゴシック" charset="-128"/>
              </a:defRPr>
            </a:lvl5pPr>
            <a:lvl6pPr marL="25146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6pPr>
            <a:lvl7pPr marL="29718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7pPr>
            <a:lvl8pPr marL="34290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8pPr>
            <a:lvl9pPr marL="38862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9pPr>
          </a:lstStyle>
          <a:p>
            <a:pPr eaLnBrk="1" hangingPunct="1"/>
            <a:r>
              <a:rPr lang="en-US" smtClean="0"/>
              <a:t>Common in very young children (Age 3)</a:t>
            </a:r>
          </a:p>
          <a:p>
            <a:pPr eaLnBrk="1" hangingPunct="1"/>
            <a:r>
              <a:rPr lang="en-US" smtClean="0"/>
              <a:t>Immediate or delayed (even years)</a:t>
            </a:r>
          </a:p>
          <a:p>
            <a:pPr eaLnBrk="1" hangingPunct="1"/>
            <a:r>
              <a:rPr lang="en-US" smtClean="0"/>
              <a:t>Is there </a:t>
            </a:r>
            <a:r>
              <a:rPr lang="en-US" u="sng" smtClean="0"/>
              <a:t>communicative intent</a:t>
            </a:r>
            <a:r>
              <a:rPr lang="en-US" smtClean="0"/>
              <a:t> with echolalia?  </a:t>
            </a:r>
          </a:p>
          <a:p>
            <a:pPr eaLnBrk="1" hangingPunct="1"/>
            <a:endParaRPr lang="en-US" smtClean="0"/>
          </a:p>
        </p:txBody>
      </p:sp>
    </p:spTree>
    <p:extLst>
      <p:ext uri="{BB962C8B-B14F-4D97-AF65-F5344CB8AC3E}">
        <p14:creationId xmlns:p14="http://schemas.microsoft.com/office/powerpoint/2010/main" val="428602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85800" y="7651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r>
              <a:rPr lang="en-US" dirty="0" smtClean="0"/>
              <a:t>What causes </a:t>
            </a:r>
            <a:r>
              <a:rPr lang="en-US" dirty="0" smtClean="0"/>
              <a:t>Autism</a:t>
            </a:r>
            <a:r>
              <a:rPr lang="en-US" dirty="0" smtClean="0"/>
              <a:t>?</a:t>
            </a:r>
          </a:p>
        </p:txBody>
      </p:sp>
      <p:sp>
        <p:nvSpPr>
          <p:cNvPr id="3" name="Rectangle 2"/>
          <p:cNvSpPr>
            <a:spLocks noGrp="1" noChangeArrowheads="1"/>
          </p:cNvSpPr>
          <p:nvPr/>
        </p:nvSpPr>
        <p:spPr bwMode="auto">
          <a:xfrm>
            <a:off x="6858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2"/>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70000"/>
              <a:buBlip>
                <a:blip r:embed="rId5"/>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70000"/>
              <a:buBlip>
                <a:blip r:embed="rId6"/>
              </a:buBlip>
              <a:defRPr sz="2000">
                <a:solidFill>
                  <a:schemeClr val="tx1"/>
                </a:solidFill>
                <a:latin typeface="+mn-lt"/>
                <a:ea typeface="ＭＳ Ｐゴシック" charset="-128"/>
              </a:defRPr>
            </a:lvl5pPr>
            <a:lvl6pPr marL="25146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6pPr>
            <a:lvl7pPr marL="29718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7pPr>
            <a:lvl8pPr marL="34290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8pPr>
            <a:lvl9pPr marL="3886200" indent="-228600" algn="l" rtl="0" fontAlgn="base">
              <a:spcBef>
                <a:spcPct val="20000"/>
              </a:spcBef>
              <a:spcAft>
                <a:spcPct val="0"/>
              </a:spcAft>
              <a:buSzPct val="70000"/>
              <a:buBlip>
                <a:blip r:embed="rId6"/>
              </a:buBlip>
              <a:defRPr sz="2000">
                <a:solidFill>
                  <a:schemeClr val="tx1"/>
                </a:solidFill>
                <a:latin typeface="+mn-lt"/>
                <a:ea typeface="ＭＳ Ｐゴシック" charset="-128"/>
              </a:defRPr>
            </a:lvl9pPr>
          </a:lstStyle>
          <a:p>
            <a:pPr eaLnBrk="1" hangingPunct="1"/>
            <a:r>
              <a:rPr lang="en-US" dirty="0" smtClean="0"/>
              <a:t>Good agreement in general that autism is caused by abnormalities in brain development, neurochemistry, and genetic </a:t>
            </a:r>
            <a:r>
              <a:rPr lang="en-US" dirty="0" smtClean="0"/>
              <a:t>factors</a:t>
            </a:r>
            <a:endParaRPr lang="en-US" dirty="0" smtClean="0"/>
          </a:p>
        </p:txBody>
      </p:sp>
    </p:spTree>
    <p:extLst>
      <p:ext uri="{BB962C8B-B14F-4D97-AF65-F5344CB8AC3E}">
        <p14:creationId xmlns:p14="http://schemas.microsoft.com/office/powerpoint/2010/main" val="105678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1612</Words>
  <Application>Microsoft Office PowerPoint</Application>
  <PresentationFormat>On-screen Show (4:3)</PresentationFormat>
  <Paragraphs>169</Paragraphs>
  <Slides>39</Slides>
  <Notes>16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Developmental Milestones</vt:lpstr>
      <vt:lpstr>PowerPoint Presentation</vt:lpstr>
      <vt:lpstr>PowerPoint Presentation</vt:lpstr>
      <vt:lpstr>PowerPoint Presentation</vt:lpstr>
      <vt:lpstr>Turn the picture 90 degrees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22</dc:creator>
  <cp:lastModifiedBy>22</cp:lastModifiedBy>
  <cp:revision>24</cp:revision>
  <dcterms:created xsi:type="dcterms:W3CDTF">2014-03-15T09:18:15Z</dcterms:created>
  <dcterms:modified xsi:type="dcterms:W3CDTF">2014-03-15T20:31:01Z</dcterms:modified>
</cp:coreProperties>
</file>